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471" r:id="rId2"/>
    <p:sldId id="472" r:id="rId3"/>
    <p:sldId id="476" r:id="rId4"/>
    <p:sldId id="474" r:id="rId5"/>
    <p:sldId id="475" r:id="rId6"/>
    <p:sldId id="477" r:id="rId7"/>
    <p:sldId id="478" r:id="rId8"/>
    <p:sldId id="502" r:id="rId9"/>
    <p:sldId id="503" r:id="rId10"/>
    <p:sldId id="457" r:id="rId11"/>
    <p:sldId id="486" r:id="rId12"/>
    <p:sldId id="488" r:id="rId13"/>
    <p:sldId id="490" r:id="rId14"/>
    <p:sldId id="455" r:id="rId15"/>
    <p:sldId id="507" r:id="rId16"/>
    <p:sldId id="508" r:id="rId17"/>
    <p:sldId id="509" r:id="rId18"/>
    <p:sldId id="511" r:id="rId19"/>
    <p:sldId id="518" r:id="rId20"/>
    <p:sldId id="413" r:id="rId21"/>
    <p:sldId id="425" r:id="rId22"/>
    <p:sldId id="468" r:id="rId23"/>
    <p:sldId id="469" r:id="rId24"/>
    <p:sldId id="432" r:id="rId25"/>
    <p:sldId id="504" r:id="rId26"/>
    <p:sldId id="513" r:id="rId27"/>
    <p:sldId id="514" r:id="rId28"/>
    <p:sldId id="481" r:id="rId29"/>
    <p:sldId id="482" r:id="rId30"/>
    <p:sldId id="484" r:id="rId31"/>
    <p:sldId id="515" r:id="rId32"/>
    <p:sldId id="516" r:id="rId33"/>
    <p:sldId id="51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65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489" autoAdjust="0"/>
    <p:restoredTop sz="94662"/>
  </p:normalViewPr>
  <p:slideViewPr>
    <p:cSldViewPr snapToGrid="0">
      <p:cViewPr varScale="1">
        <p:scale>
          <a:sx n="101" d="100"/>
          <a:sy n="101" d="100"/>
        </p:scale>
        <p:origin x="208" y="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A89F3B-EBBD-4695-AF0C-60CF57F84E2E}" type="datetimeFigureOut">
              <a:rPr lang="en-US" smtClean="0"/>
              <a:t>10/5/26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6A1506-AC16-41F0-AD86-4C6B0B18EEB8}" type="slidenum">
              <a:rPr lang="en-US" smtClean="0"/>
              <a:t>‹#›</a:t>
            </a:fld>
            <a:endParaRPr lang="en-US"/>
          </a:p>
        </p:txBody>
      </p:sp>
    </p:spTree>
    <p:extLst>
      <p:ext uri="{BB962C8B-B14F-4D97-AF65-F5344CB8AC3E}">
        <p14:creationId xmlns:p14="http://schemas.microsoft.com/office/powerpoint/2010/main" val="2139478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6A1506-AC16-41F0-AD86-4C6B0B18EEB8}" type="slidenum">
              <a:rPr lang="en-US" smtClean="0"/>
              <a:t>1</a:t>
            </a:fld>
            <a:endParaRPr lang="en-US"/>
          </a:p>
        </p:txBody>
      </p:sp>
    </p:spTree>
    <p:extLst>
      <p:ext uri="{BB962C8B-B14F-4D97-AF65-F5344CB8AC3E}">
        <p14:creationId xmlns:p14="http://schemas.microsoft.com/office/powerpoint/2010/main" val="4005940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Boost productivity both for business and personal tasks</a:t>
            </a:r>
          </a:p>
          <a:p>
            <a:endParaRPr lang="en-US" dirty="0"/>
          </a:p>
          <a:p>
            <a:r>
              <a:rPr lang="en-US" dirty="0"/>
              <a:t>Helps us focus on important</a:t>
            </a:r>
            <a:br>
              <a:rPr lang="en-US" dirty="0"/>
            </a:br>
            <a:r>
              <a:rPr lang="en-US" dirty="0"/>
              <a:t>Bulk emails which clutter the inbox</a:t>
            </a:r>
            <a:br>
              <a:rPr lang="en-US" dirty="0"/>
            </a:br>
            <a:endParaRPr lang="en-US" dirty="0"/>
          </a:p>
          <a:p>
            <a:r>
              <a:rPr lang="en-US" dirty="0"/>
              <a:t>Say last :</a:t>
            </a:r>
            <a:br>
              <a:rPr lang="en-US" dirty="0"/>
            </a:br>
            <a:br>
              <a:rPr lang="en-US" dirty="0"/>
            </a:br>
            <a:r>
              <a:rPr lang="en-US" dirty="0"/>
              <a:t>Also if an email client offers a robust prioritize feature, this feature can help increase adoption and revenue for the product, which is good for business</a:t>
            </a:r>
          </a:p>
        </p:txBody>
      </p:sp>
      <p:sp>
        <p:nvSpPr>
          <p:cNvPr id="4" name="Slide Number Placeholder 3"/>
          <p:cNvSpPr>
            <a:spLocks noGrp="1"/>
          </p:cNvSpPr>
          <p:nvPr>
            <p:ph type="sldNum" sz="quarter" idx="5"/>
          </p:nvPr>
        </p:nvSpPr>
        <p:spPr/>
        <p:txBody>
          <a:bodyPr/>
          <a:lstStyle/>
          <a:p>
            <a:fld id="{FE6A1506-AC16-41F0-AD86-4C6B0B18EEB8}" type="slidenum">
              <a:rPr lang="en-US" smtClean="0"/>
              <a:t>2</a:t>
            </a:fld>
            <a:endParaRPr lang="en-US"/>
          </a:p>
        </p:txBody>
      </p:sp>
    </p:spTree>
    <p:extLst>
      <p:ext uri="{BB962C8B-B14F-4D97-AF65-F5344CB8AC3E}">
        <p14:creationId xmlns:p14="http://schemas.microsoft.com/office/powerpoint/2010/main" val="3871913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Looks for keywords like “I need you to do something quickly”, “Explicitly ask for follow up”</a:t>
            </a:r>
          </a:p>
          <a:p>
            <a:r>
              <a:rPr lang="en-US" dirty="0"/>
              <a:t>Who is the sender (is it my manager, how often do they send emails)</a:t>
            </a:r>
          </a:p>
          <a:p>
            <a:r>
              <a:rPr lang="en-US" dirty="0"/>
              <a:t>CC list (who else it being sent to, is a long email, am I mentioned directly)</a:t>
            </a:r>
            <a:br>
              <a:rPr lang="en-US" dirty="0"/>
            </a:br>
            <a:br>
              <a:rPr lang="en-US" dirty="0"/>
            </a:br>
            <a:r>
              <a:rPr lang="en-US" dirty="0"/>
              <a:t>These features are then scored, based on a </a:t>
            </a:r>
            <a:r>
              <a:rPr lang="en-US" dirty="0" err="1"/>
              <a:t>heurisitic</a:t>
            </a:r>
            <a:r>
              <a:rPr lang="en-US" dirty="0"/>
              <a:t> model or some classifier (could be a learn one)</a:t>
            </a:r>
          </a:p>
        </p:txBody>
      </p:sp>
      <p:sp>
        <p:nvSpPr>
          <p:cNvPr id="4" name="Slide Number Placeholder 3"/>
          <p:cNvSpPr>
            <a:spLocks noGrp="1"/>
          </p:cNvSpPr>
          <p:nvPr>
            <p:ph type="sldNum" sz="quarter" idx="5"/>
          </p:nvPr>
        </p:nvSpPr>
        <p:spPr/>
        <p:txBody>
          <a:bodyPr/>
          <a:lstStyle/>
          <a:p>
            <a:fld id="{FE6A1506-AC16-41F0-AD86-4C6B0B18EEB8}" type="slidenum">
              <a:rPr lang="en-US" smtClean="0"/>
              <a:t>3</a:t>
            </a:fld>
            <a:endParaRPr lang="en-US"/>
          </a:p>
        </p:txBody>
      </p:sp>
    </p:spTree>
    <p:extLst>
      <p:ext uri="{BB962C8B-B14F-4D97-AF65-F5344CB8AC3E}">
        <p14:creationId xmlns:p14="http://schemas.microsoft.com/office/powerpoint/2010/main" val="408195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not look at nuances in the text (implicit contextual things are missed)</a:t>
            </a:r>
            <a:br>
              <a:rPr lang="en-US" dirty="0"/>
            </a:br>
            <a:endParaRPr lang="en-US" dirty="0"/>
          </a:p>
          <a:p>
            <a:r>
              <a:rPr lang="en-US" dirty="0"/>
              <a:t>Lot of manual effort to select the list of features</a:t>
            </a:r>
            <a:br>
              <a:rPr lang="en-US" dirty="0"/>
            </a:br>
            <a:endParaRPr lang="en-US" dirty="0"/>
          </a:p>
          <a:p>
            <a:r>
              <a:rPr lang="en-US" dirty="0"/>
              <a:t>Feature space is very large, hard to personalize a subset of features for different people, and hard to learn this signal</a:t>
            </a:r>
            <a:br>
              <a:rPr lang="en-US" dirty="0"/>
            </a:br>
            <a:br>
              <a:rPr lang="en-US" dirty="0"/>
            </a:br>
            <a:r>
              <a:rPr lang="en-US" dirty="0"/>
              <a:t>How to choose what feature is important for which user</a:t>
            </a:r>
            <a:br>
              <a:rPr lang="en-US" dirty="0"/>
            </a:br>
            <a:endParaRPr lang="en-US" dirty="0"/>
          </a:p>
          <a:p>
            <a:r>
              <a:rPr lang="en-US" dirty="0"/>
              <a:t>Effectively a very large one hot encoding matrix to learn  </a:t>
            </a:r>
            <a:br>
              <a:rPr lang="en-US" dirty="0"/>
            </a:br>
            <a:br>
              <a:rPr lang="en-US" dirty="0"/>
            </a:br>
            <a:r>
              <a:rPr lang="en-US" dirty="0"/>
              <a:t>Will show some examples later</a:t>
            </a:r>
          </a:p>
        </p:txBody>
      </p:sp>
      <p:sp>
        <p:nvSpPr>
          <p:cNvPr id="4" name="Slide Number Placeholder 3"/>
          <p:cNvSpPr>
            <a:spLocks noGrp="1"/>
          </p:cNvSpPr>
          <p:nvPr>
            <p:ph type="sldNum" sz="quarter" idx="5"/>
          </p:nvPr>
        </p:nvSpPr>
        <p:spPr/>
        <p:txBody>
          <a:bodyPr/>
          <a:lstStyle/>
          <a:p>
            <a:fld id="{FE6A1506-AC16-41F0-AD86-4C6B0B18EEB8}" type="slidenum">
              <a:rPr lang="en-US" smtClean="0"/>
              <a:t>4</a:t>
            </a:fld>
            <a:endParaRPr lang="en-US"/>
          </a:p>
        </p:txBody>
      </p:sp>
    </p:spTree>
    <p:extLst>
      <p:ext uri="{BB962C8B-B14F-4D97-AF65-F5344CB8AC3E}">
        <p14:creationId xmlns:p14="http://schemas.microsoft.com/office/powerpoint/2010/main" val="3226227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at end:</a:t>
            </a:r>
          </a:p>
          <a:p>
            <a:endParaRPr lang="en-US" dirty="0"/>
          </a:p>
          <a:p>
            <a:r>
              <a:rPr lang="en-US" dirty="0"/>
              <a:t>LLMs are a great fit  for this problem as this is what they are trained to do – understand the complexities of natural language</a:t>
            </a:r>
            <a:br>
              <a:rPr lang="en-US" dirty="0"/>
            </a:br>
            <a:endParaRPr lang="en-US" dirty="0"/>
          </a:p>
          <a:p>
            <a:r>
              <a:rPr lang="en-US" dirty="0"/>
              <a:t>We aren’t trying to use LLMs for out of domain tasks</a:t>
            </a:r>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FE6A1506-AC16-41F0-AD86-4C6B0B18EEB8}" type="slidenum">
              <a:rPr lang="en-US" smtClean="0"/>
              <a:t>5</a:t>
            </a:fld>
            <a:endParaRPr lang="en-US"/>
          </a:p>
        </p:txBody>
      </p:sp>
    </p:spTree>
    <p:extLst>
      <p:ext uri="{BB962C8B-B14F-4D97-AF65-F5344CB8AC3E}">
        <p14:creationId xmlns:p14="http://schemas.microsoft.com/office/powerpoint/2010/main" val="1076462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all great? No…..</a:t>
            </a:r>
            <a:br>
              <a:rPr lang="en-US" dirty="0"/>
            </a:br>
            <a:br>
              <a:rPr lang="en-US" dirty="0"/>
            </a:br>
            <a:r>
              <a:rPr lang="en-US" dirty="0"/>
              <a:t>High volume drives up cost</a:t>
            </a:r>
            <a:br>
              <a:rPr lang="en-US" dirty="0"/>
            </a:br>
            <a:r>
              <a:rPr lang="en-US" dirty="0"/>
              <a:t>Figure on left and then figure on right</a:t>
            </a:r>
            <a:br>
              <a:rPr lang="en-US" dirty="0"/>
            </a:br>
            <a:br>
              <a:rPr lang="en-US" dirty="0"/>
            </a:br>
            <a:r>
              <a:rPr lang="en-US" dirty="0"/>
              <a:t>Outlook is a major email client, so a large fraction of this will be through outlook</a:t>
            </a:r>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FE6A1506-AC16-41F0-AD86-4C6B0B18EEB8}" type="slidenum">
              <a:rPr lang="en-US" smtClean="0"/>
              <a:t>6</a:t>
            </a:fld>
            <a:endParaRPr lang="en-US"/>
          </a:p>
        </p:txBody>
      </p:sp>
    </p:spTree>
    <p:extLst>
      <p:ext uri="{BB962C8B-B14F-4D97-AF65-F5344CB8AC3E}">
        <p14:creationId xmlns:p14="http://schemas.microsoft.com/office/powerpoint/2010/main" val="3636269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6A1506-AC16-41F0-AD86-4C6B0B18EEB8}" type="slidenum">
              <a:rPr lang="en-US" smtClean="0"/>
              <a:t>7</a:t>
            </a:fld>
            <a:endParaRPr lang="en-US"/>
          </a:p>
        </p:txBody>
      </p:sp>
    </p:spTree>
    <p:extLst>
      <p:ext uri="{BB962C8B-B14F-4D97-AF65-F5344CB8AC3E}">
        <p14:creationId xmlns:p14="http://schemas.microsoft.com/office/powerpoint/2010/main" val="3712547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BBFD9-54C2-EE9D-A4BD-1778CC7847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529237-7C6E-3C44-3090-748B778FBD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69705-7746-C238-C7ED-0B27F1CF657F}"/>
              </a:ext>
            </a:extLst>
          </p:cNvPr>
          <p:cNvSpPr>
            <a:spLocks noGrp="1"/>
          </p:cNvSpPr>
          <p:nvPr>
            <p:ph type="body" idx="1"/>
          </p:nvPr>
        </p:nvSpPr>
        <p:spPr/>
        <p:txBody>
          <a:bodyPr/>
          <a:lstStyle/>
          <a:p>
            <a:r>
              <a:rPr lang="en-US" dirty="0"/>
              <a:t>Do I need to schedule a meeting/chat/follow-up (time-sensitive event) or not</a:t>
            </a:r>
            <a:br>
              <a:rPr lang="en-US" dirty="0"/>
            </a:br>
            <a:br>
              <a:rPr lang="en-US" dirty="0"/>
            </a:br>
            <a:r>
              <a:rPr lang="en-US" dirty="0"/>
              <a:t>These labels have also been discussed with the Outlook team and are ones which are needed in their client </a:t>
            </a:r>
          </a:p>
          <a:p>
            <a:br>
              <a:rPr lang="en-US" dirty="0"/>
            </a:br>
            <a:r>
              <a:rPr lang="en-US" dirty="0"/>
              <a:t>Extensible list, can add more labels at any point</a:t>
            </a:r>
          </a:p>
        </p:txBody>
      </p:sp>
      <p:sp>
        <p:nvSpPr>
          <p:cNvPr id="4" name="Slide Number Placeholder 3">
            <a:extLst>
              <a:ext uri="{FF2B5EF4-FFF2-40B4-BE49-F238E27FC236}">
                <a16:creationId xmlns:a16="http://schemas.microsoft.com/office/drawing/2014/main" id="{07810894-F1F7-0757-9CAF-6FE47DF60754}"/>
              </a:ext>
            </a:extLst>
          </p:cNvPr>
          <p:cNvSpPr>
            <a:spLocks noGrp="1"/>
          </p:cNvSpPr>
          <p:nvPr>
            <p:ph type="sldNum" sz="quarter" idx="5"/>
          </p:nvPr>
        </p:nvSpPr>
        <p:spPr/>
        <p:txBody>
          <a:bodyPr/>
          <a:lstStyle/>
          <a:p>
            <a:fld id="{FE6A1506-AC16-41F0-AD86-4C6B0B18EEB8}" type="slidenum">
              <a:rPr lang="en-US" smtClean="0"/>
              <a:t>8</a:t>
            </a:fld>
            <a:endParaRPr lang="en-US"/>
          </a:p>
        </p:txBody>
      </p:sp>
    </p:spTree>
    <p:extLst>
      <p:ext uri="{BB962C8B-B14F-4D97-AF65-F5344CB8AC3E}">
        <p14:creationId xmlns:p14="http://schemas.microsoft.com/office/powerpoint/2010/main" val="3259120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24384-2797-BCAA-A79D-F810ED9BD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BB1AB-2280-F7C0-5AE9-F56CFA4A51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82FEED-AE61-7757-E22F-11F152BE4E68}"/>
              </a:ext>
            </a:extLst>
          </p:cNvPr>
          <p:cNvSpPr>
            <a:spLocks noGrp="1"/>
          </p:cNvSpPr>
          <p:nvPr>
            <p:ph type="body" idx="1"/>
          </p:nvPr>
        </p:nvSpPr>
        <p:spPr/>
        <p:txBody>
          <a:bodyPr/>
          <a:lstStyle/>
          <a:p>
            <a:r>
              <a:rPr lang="en-US" dirty="0"/>
              <a:t>I will now present a measurement study we conducted on emails from Enron, on the occurrence and examples of such email labels</a:t>
            </a:r>
            <a:br>
              <a:rPr lang="en-US" dirty="0"/>
            </a:br>
            <a:br>
              <a:rPr lang="en-US" dirty="0"/>
            </a:br>
            <a:r>
              <a:rPr lang="en-US" dirty="0"/>
              <a:t>First lets talk about the email dataset Enron</a:t>
            </a:r>
            <a:br>
              <a:rPr lang="en-US" dirty="0"/>
            </a:br>
            <a:br>
              <a:rPr lang="en-US" dirty="0"/>
            </a:br>
            <a:r>
              <a:rPr lang="en-US" dirty="0"/>
              <a:t>Availability and size</a:t>
            </a:r>
            <a:br>
              <a:rPr lang="en-US" dirty="0"/>
            </a:br>
            <a:endParaRPr lang="en-US" dirty="0"/>
          </a:p>
          <a:p>
            <a:r>
              <a:rPr lang="en-US" dirty="0"/>
              <a:t>Fauci </a:t>
            </a:r>
          </a:p>
          <a:p>
            <a:r>
              <a:rPr lang="en-US" dirty="0"/>
              <a:t>Donated emails </a:t>
            </a:r>
          </a:p>
        </p:txBody>
      </p:sp>
      <p:sp>
        <p:nvSpPr>
          <p:cNvPr id="4" name="Slide Number Placeholder 3">
            <a:extLst>
              <a:ext uri="{FF2B5EF4-FFF2-40B4-BE49-F238E27FC236}">
                <a16:creationId xmlns:a16="http://schemas.microsoft.com/office/drawing/2014/main" id="{E55AFD8A-9A7D-F25B-818E-2BEF3ED7B4EC}"/>
              </a:ext>
            </a:extLst>
          </p:cNvPr>
          <p:cNvSpPr>
            <a:spLocks noGrp="1"/>
          </p:cNvSpPr>
          <p:nvPr>
            <p:ph type="sldNum" sz="quarter" idx="5"/>
          </p:nvPr>
        </p:nvSpPr>
        <p:spPr/>
        <p:txBody>
          <a:bodyPr/>
          <a:lstStyle/>
          <a:p>
            <a:fld id="{FE6A1506-AC16-41F0-AD86-4C6B0B18EEB8}" type="slidenum">
              <a:rPr lang="en-US" smtClean="0"/>
              <a:t>9</a:t>
            </a:fld>
            <a:endParaRPr lang="en-US"/>
          </a:p>
        </p:txBody>
      </p:sp>
    </p:spTree>
    <p:extLst>
      <p:ext uri="{BB962C8B-B14F-4D97-AF65-F5344CB8AC3E}">
        <p14:creationId xmlns:p14="http://schemas.microsoft.com/office/powerpoint/2010/main" val="3916960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present some label distributions to show what kinds of label combinations occur in practice</a:t>
            </a:r>
          </a:p>
          <a:p>
            <a:endParaRPr lang="en-US" dirty="0"/>
          </a:p>
          <a:p>
            <a:r>
              <a:rPr lang="en-US" dirty="0"/>
              <a:t>Separation is between binary and non-binary.</a:t>
            </a:r>
          </a:p>
          <a:p>
            <a:br>
              <a:rPr lang="en-US" dirty="0"/>
            </a:br>
            <a:r>
              <a:rPr lang="en-US" dirty="0"/>
              <a:t>We fix the priority label (non-binary) and measure the distribution of binary labels</a:t>
            </a:r>
            <a:br>
              <a:rPr lang="en-US" dirty="0"/>
            </a:br>
            <a:br>
              <a:rPr lang="en-US" dirty="0"/>
            </a:br>
            <a:r>
              <a:rPr lang="en-US" dirty="0"/>
              <a:t>Y axis is the fraction of the label</a:t>
            </a:r>
            <a:br>
              <a:rPr lang="en-US" dirty="0"/>
            </a:br>
            <a:r>
              <a:rPr lang="en-US" dirty="0"/>
              <a:t>X axis is the binary label</a:t>
            </a:r>
            <a:br>
              <a:rPr lang="en-US" dirty="0"/>
            </a:br>
            <a:br>
              <a:rPr lang="en-US" dirty="0"/>
            </a:br>
            <a:r>
              <a:rPr lang="en-US" dirty="0"/>
              <a:t>For given priority label</a:t>
            </a:r>
          </a:p>
          <a:p>
            <a:br>
              <a:rPr lang="en-US" dirty="0"/>
            </a:br>
            <a:r>
              <a:rPr lang="en-US" dirty="0"/>
              <a:t>Priority is on scale 1 - 5</a:t>
            </a:r>
            <a:br>
              <a:rPr lang="en-US" dirty="0"/>
            </a:br>
            <a:r>
              <a:rPr lang="en-US" dirty="0"/>
              <a:t>Call 4 and 5 is high</a:t>
            </a:r>
            <a:br>
              <a:rPr lang="en-US" dirty="0"/>
            </a:br>
            <a:r>
              <a:rPr lang="en-US" dirty="0"/>
              <a:t>1 and 2 is low</a:t>
            </a:r>
            <a:br>
              <a:rPr lang="en-US" dirty="0"/>
            </a:br>
            <a:endParaRPr lang="en-US" dirty="0"/>
          </a:p>
        </p:txBody>
      </p:sp>
      <p:sp>
        <p:nvSpPr>
          <p:cNvPr id="4" name="Slide Number Placeholder 3"/>
          <p:cNvSpPr>
            <a:spLocks noGrp="1"/>
          </p:cNvSpPr>
          <p:nvPr>
            <p:ph type="sldNum" sz="quarter" idx="5"/>
          </p:nvPr>
        </p:nvSpPr>
        <p:spPr/>
        <p:txBody>
          <a:bodyPr/>
          <a:lstStyle/>
          <a:p>
            <a:fld id="{FE6A1506-AC16-41F0-AD86-4C6B0B18EEB8}" type="slidenum">
              <a:rPr lang="en-US" smtClean="0"/>
              <a:t>10</a:t>
            </a:fld>
            <a:endParaRPr lang="en-US"/>
          </a:p>
        </p:txBody>
      </p:sp>
    </p:spTree>
    <p:extLst>
      <p:ext uri="{BB962C8B-B14F-4D97-AF65-F5344CB8AC3E}">
        <p14:creationId xmlns:p14="http://schemas.microsoft.com/office/powerpoint/2010/main" val="3939906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418C5-C558-1ED6-2861-61A2958DB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124B8-55ED-2948-E503-A0D82216AA9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196AC58-5699-D193-7D05-FA7495DD8CE4}"/>
              </a:ext>
            </a:extLst>
          </p:cNvPr>
          <p:cNvSpPr>
            <a:spLocks noGrp="1"/>
          </p:cNvSpPr>
          <p:nvPr>
            <p:ph type="body" idx="1"/>
          </p:nvPr>
        </p:nvSpPr>
        <p:spPr/>
        <p:txBody>
          <a:bodyPr/>
          <a:lstStyle/>
          <a:p>
            <a:r>
              <a:rPr lang="en-US" dirty="0"/>
              <a:t>Email on business termination letters </a:t>
            </a:r>
          </a:p>
          <a:p>
            <a:r>
              <a:rPr lang="en-US" dirty="0"/>
              <a:t>Email asks for reply implicitly and asks many questions</a:t>
            </a:r>
          </a:p>
        </p:txBody>
      </p:sp>
      <p:sp>
        <p:nvSpPr>
          <p:cNvPr id="4" name="Slide Number Placeholder 3">
            <a:extLst>
              <a:ext uri="{FF2B5EF4-FFF2-40B4-BE49-F238E27FC236}">
                <a16:creationId xmlns:a16="http://schemas.microsoft.com/office/drawing/2014/main" id="{134878D1-5144-34A1-08C9-EA32A5A31EF2}"/>
              </a:ext>
            </a:extLst>
          </p:cNvPr>
          <p:cNvSpPr>
            <a:spLocks noGrp="1"/>
          </p:cNvSpPr>
          <p:nvPr>
            <p:ph type="sldNum" sz="quarter" idx="5"/>
          </p:nvPr>
        </p:nvSpPr>
        <p:spPr/>
        <p:txBody>
          <a:bodyPr/>
          <a:lstStyle/>
          <a:p>
            <a:fld id="{FE6A1506-AC16-41F0-AD86-4C6B0B18EEB8}" type="slidenum">
              <a:rPr lang="en-US" smtClean="0"/>
              <a:t>11</a:t>
            </a:fld>
            <a:endParaRPr lang="en-US"/>
          </a:p>
        </p:txBody>
      </p:sp>
    </p:spTree>
    <p:extLst>
      <p:ext uri="{BB962C8B-B14F-4D97-AF65-F5344CB8AC3E}">
        <p14:creationId xmlns:p14="http://schemas.microsoft.com/office/powerpoint/2010/main" val="859711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25212-CA65-3D0F-85AA-AAA8F47D2B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1D044C-C271-6D87-F306-E383ACCD24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6A9CF4B-79D8-83FF-26E4-D8270C16D9B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system ticket , sent from a mailman</a:t>
            </a:r>
          </a:p>
          <a:p>
            <a:r>
              <a:rPr lang="en-US" dirty="0"/>
              <a:t>Low priority email (already has been waiting for 87 days) but requires an approval on an explicit item</a:t>
            </a:r>
          </a:p>
        </p:txBody>
      </p:sp>
      <p:sp>
        <p:nvSpPr>
          <p:cNvPr id="4" name="Slide Number Placeholder 3">
            <a:extLst>
              <a:ext uri="{FF2B5EF4-FFF2-40B4-BE49-F238E27FC236}">
                <a16:creationId xmlns:a16="http://schemas.microsoft.com/office/drawing/2014/main" id="{4C0C3636-4005-A8B7-349C-C5431D37C34D}"/>
              </a:ext>
            </a:extLst>
          </p:cNvPr>
          <p:cNvSpPr>
            <a:spLocks noGrp="1"/>
          </p:cNvSpPr>
          <p:nvPr>
            <p:ph type="sldNum" sz="quarter" idx="5"/>
          </p:nvPr>
        </p:nvSpPr>
        <p:spPr/>
        <p:txBody>
          <a:bodyPr/>
          <a:lstStyle/>
          <a:p>
            <a:fld id="{FE6A1506-AC16-41F0-AD86-4C6B0B18EEB8}" type="slidenum">
              <a:rPr lang="en-US" smtClean="0"/>
              <a:t>12</a:t>
            </a:fld>
            <a:endParaRPr lang="en-US"/>
          </a:p>
        </p:txBody>
      </p:sp>
    </p:spTree>
    <p:extLst>
      <p:ext uri="{BB962C8B-B14F-4D97-AF65-F5344CB8AC3E}">
        <p14:creationId xmlns:p14="http://schemas.microsoft.com/office/powerpoint/2010/main" val="1342146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9341E-81FC-7060-D6C8-FFF5993AAD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D4F499-D1CA-F997-F0E0-66C72598054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F809989-B4F2-3D11-488C-13AA74D4A61F}"/>
              </a:ext>
            </a:extLst>
          </p:cNvPr>
          <p:cNvSpPr>
            <a:spLocks noGrp="1"/>
          </p:cNvSpPr>
          <p:nvPr>
            <p:ph type="body" idx="1"/>
          </p:nvPr>
        </p:nvSpPr>
        <p:spPr/>
        <p:txBody>
          <a:bodyPr/>
          <a:lstStyle/>
          <a:p>
            <a:r>
              <a:rPr lang="en-US" dirty="0"/>
              <a:t>Task needs to be carried out in 1 week so urgent</a:t>
            </a:r>
          </a:p>
          <a:p>
            <a:r>
              <a:rPr lang="en-US" dirty="0"/>
              <a:t>Not super high priority as it is a moving out check list (not a critical business need)</a:t>
            </a:r>
          </a:p>
        </p:txBody>
      </p:sp>
      <p:sp>
        <p:nvSpPr>
          <p:cNvPr id="4" name="Slide Number Placeholder 3">
            <a:extLst>
              <a:ext uri="{FF2B5EF4-FFF2-40B4-BE49-F238E27FC236}">
                <a16:creationId xmlns:a16="http://schemas.microsoft.com/office/drawing/2014/main" id="{454DB59C-565B-7639-7CF9-46358ED62C37}"/>
              </a:ext>
            </a:extLst>
          </p:cNvPr>
          <p:cNvSpPr>
            <a:spLocks noGrp="1"/>
          </p:cNvSpPr>
          <p:nvPr>
            <p:ph type="sldNum" sz="quarter" idx="5"/>
          </p:nvPr>
        </p:nvSpPr>
        <p:spPr/>
        <p:txBody>
          <a:bodyPr/>
          <a:lstStyle/>
          <a:p>
            <a:fld id="{FE6A1506-AC16-41F0-AD86-4C6B0B18EEB8}" type="slidenum">
              <a:rPr lang="en-US" smtClean="0"/>
              <a:t>13</a:t>
            </a:fld>
            <a:endParaRPr lang="en-US"/>
          </a:p>
        </p:txBody>
      </p:sp>
    </p:spTree>
    <p:extLst>
      <p:ext uri="{BB962C8B-B14F-4D97-AF65-F5344CB8AC3E}">
        <p14:creationId xmlns:p14="http://schemas.microsoft.com/office/powerpoint/2010/main" val="529466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now move to low-cost schemes for email labeling , as opposed to using GPT only</a:t>
            </a:r>
          </a:p>
        </p:txBody>
      </p:sp>
      <p:sp>
        <p:nvSpPr>
          <p:cNvPr id="4" name="Slide Number Placeholder 3"/>
          <p:cNvSpPr>
            <a:spLocks noGrp="1"/>
          </p:cNvSpPr>
          <p:nvPr>
            <p:ph type="sldNum" sz="quarter" idx="5"/>
          </p:nvPr>
        </p:nvSpPr>
        <p:spPr/>
        <p:txBody>
          <a:bodyPr/>
          <a:lstStyle/>
          <a:p>
            <a:fld id="{FE6A1506-AC16-41F0-AD86-4C6B0B18EEB8}" type="slidenum">
              <a:rPr lang="en-US" smtClean="0"/>
              <a:t>14</a:t>
            </a:fld>
            <a:endParaRPr lang="en-US"/>
          </a:p>
        </p:txBody>
      </p:sp>
    </p:spTree>
    <p:extLst>
      <p:ext uri="{BB962C8B-B14F-4D97-AF65-F5344CB8AC3E}">
        <p14:creationId xmlns:p14="http://schemas.microsoft.com/office/powerpoint/2010/main" val="161683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7DD67-342E-19A6-0DF9-3FDA9D47FB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86BA8F-E739-F4D6-DE94-12C1A83F9C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AA4888-B8F3-596D-D747-4D502563C86C}"/>
              </a:ext>
            </a:extLst>
          </p:cNvPr>
          <p:cNvSpPr>
            <a:spLocks noGrp="1"/>
          </p:cNvSpPr>
          <p:nvPr>
            <p:ph type="body" idx="1"/>
          </p:nvPr>
        </p:nvSpPr>
        <p:spPr/>
        <p:txBody>
          <a:bodyPr/>
          <a:lstStyle/>
          <a:p>
            <a:r>
              <a:rPr lang="en-US" dirty="0"/>
              <a:t>Multiple cascades increases cost</a:t>
            </a:r>
            <a:br>
              <a:rPr lang="en-US" dirty="0"/>
            </a:br>
            <a:r>
              <a:rPr lang="en-US" dirty="0"/>
              <a:t>Labels cannot be combined</a:t>
            </a:r>
          </a:p>
        </p:txBody>
      </p:sp>
      <p:sp>
        <p:nvSpPr>
          <p:cNvPr id="4" name="Slide Number Placeholder 3">
            <a:extLst>
              <a:ext uri="{FF2B5EF4-FFF2-40B4-BE49-F238E27FC236}">
                <a16:creationId xmlns:a16="http://schemas.microsoft.com/office/drawing/2014/main" id="{D2BF0B72-9F29-D1B3-A516-B54A3D421FA7}"/>
              </a:ext>
            </a:extLst>
          </p:cNvPr>
          <p:cNvSpPr>
            <a:spLocks noGrp="1"/>
          </p:cNvSpPr>
          <p:nvPr>
            <p:ph type="sldNum" sz="quarter" idx="5"/>
          </p:nvPr>
        </p:nvSpPr>
        <p:spPr/>
        <p:txBody>
          <a:bodyPr/>
          <a:lstStyle/>
          <a:p>
            <a:fld id="{FE6A1506-AC16-41F0-AD86-4C6B0B18EEB8}" type="slidenum">
              <a:rPr lang="en-US" smtClean="0"/>
              <a:t>15</a:t>
            </a:fld>
            <a:endParaRPr lang="en-US"/>
          </a:p>
        </p:txBody>
      </p:sp>
    </p:spTree>
    <p:extLst>
      <p:ext uri="{BB962C8B-B14F-4D97-AF65-F5344CB8AC3E}">
        <p14:creationId xmlns:p14="http://schemas.microsoft.com/office/powerpoint/2010/main" val="1654191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39164-246C-0E18-D29D-C2A66F8DBA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9BFDE-47A9-1DC1-C417-841FEFCABF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06B8CF-14F8-410F-0229-A7A0343770F0}"/>
              </a:ext>
            </a:extLst>
          </p:cNvPr>
          <p:cNvSpPr>
            <a:spLocks noGrp="1"/>
          </p:cNvSpPr>
          <p:nvPr>
            <p:ph type="body" idx="1"/>
          </p:nvPr>
        </p:nvSpPr>
        <p:spPr/>
        <p:txBody>
          <a:bodyPr/>
          <a:lstStyle/>
          <a:p>
            <a:r>
              <a:rPr lang="en-US" dirty="0"/>
              <a:t>What if we used embeddings + a classifier?</a:t>
            </a:r>
            <a:br>
              <a:rPr lang="en-US" dirty="0"/>
            </a:br>
            <a:r>
              <a:rPr lang="en-US" dirty="0"/>
              <a:t>10-15% drop in quality</a:t>
            </a:r>
          </a:p>
        </p:txBody>
      </p:sp>
      <p:sp>
        <p:nvSpPr>
          <p:cNvPr id="4" name="Slide Number Placeholder 3">
            <a:extLst>
              <a:ext uri="{FF2B5EF4-FFF2-40B4-BE49-F238E27FC236}">
                <a16:creationId xmlns:a16="http://schemas.microsoft.com/office/drawing/2014/main" id="{C24E738D-DA94-203E-8884-7E91735A0CA4}"/>
              </a:ext>
            </a:extLst>
          </p:cNvPr>
          <p:cNvSpPr>
            <a:spLocks noGrp="1"/>
          </p:cNvSpPr>
          <p:nvPr>
            <p:ph type="sldNum" sz="quarter" idx="5"/>
          </p:nvPr>
        </p:nvSpPr>
        <p:spPr/>
        <p:txBody>
          <a:bodyPr/>
          <a:lstStyle/>
          <a:p>
            <a:fld id="{FE6A1506-AC16-41F0-AD86-4C6B0B18EEB8}" type="slidenum">
              <a:rPr lang="en-US" smtClean="0"/>
              <a:t>16</a:t>
            </a:fld>
            <a:endParaRPr lang="en-US"/>
          </a:p>
        </p:txBody>
      </p:sp>
    </p:spTree>
    <p:extLst>
      <p:ext uri="{BB962C8B-B14F-4D97-AF65-F5344CB8AC3E}">
        <p14:creationId xmlns:p14="http://schemas.microsoft.com/office/powerpoint/2010/main" val="849004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D21AA-58AF-B896-F8E9-77ACF7882B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5979C1-B799-029E-BBCB-A4B010F5D4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E2A121-93B4-5EFF-7E2F-B0ACFE13349C}"/>
              </a:ext>
            </a:extLst>
          </p:cNvPr>
          <p:cNvSpPr>
            <a:spLocks noGrp="1"/>
          </p:cNvSpPr>
          <p:nvPr>
            <p:ph type="body" idx="1"/>
          </p:nvPr>
        </p:nvSpPr>
        <p:spPr/>
        <p:txBody>
          <a:bodyPr/>
          <a:lstStyle/>
          <a:p>
            <a:r>
              <a:rPr lang="en-US" dirty="0"/>
              <a:t>Make it explicit that its not label</a:t>
            </a:r>
          </a:p>
          <a:p>
            <a:br>
              <a:rPr lang="en-US" dirty="0"/>
            </a:br>
            <a:r>
              <a:rPr lang="en-US" dirty="0"/>
              <a:t>And how do we get to this hybrid solution? </a:t>
            </a:r>
            <a:br>
              <a:rPr lang="en-US" dirty="0"/>
            </a:br>
            <a:r>
              <a:rPr lang="en-US" dirty="0"/>
              <a:t>We build a profiler</a:t>
            </a:r>
            <a:br>
              <a:rPr lang="en-US" dirty="0"/>
            </a:br>
            <a:br>
              <a:rPr lang="en-US" dirty="0"/>
            </a:br>
            <a:endParaRPr lang="en-US" dirty="0"/>
          </a:p>
        </p:txBody>
      </p:sp>
      <p:sp>
        <p:nvSpPr>
          <p:cNvPr id="4" name="Slide Number Placeholder 3">
            <a:extLst>
              <a:ext uri="{FF2B5EF4-FFF2-40B4-BE49-F238E27FC236}">
                <a16:creationId xmlns:a16="http://schemas.microsoft.com/office/drawing/2014/main" id="{ACE20BCC-B996-7A85-0AFE-098F99245F15}"/>
              </a:ext>
            </a:extLst>
          </p:cNvPr>
          <p:cNvSpPr>
            <a:spLocks noGrp="1"/>
          </p:cNvSpPr>
          <p:nvPr>
            <p:ph type="sldNum" sz="quarter" idx="5"/>
          </p:nvPr>
        </p:nvSpPr>
        <p:spPr/>
        <p:txBody>
          <a:bodyPr/>
          <a:lstStyle/>
          <a:p>
            <a:fld id="{FE6A1506-AC16-41F0-AD86-4C6B0B18EEB8}" type="slidenum">
              <a:rPr lang="en-US" smtClean="0"/>
              <a:t>17</a:t>
            </a:fld>
            <a:endParaRPr lang="en-US"/>
          </a:p>
        </p:txBody>
      </p:sp>
    </p:spTree>
    <p:extLst>
      <p:ext uri="{BB962C8B-B14F-4D97-AF65-F5344CB8AC3E}">
        <p14:creationId xmlns:p14="http://schemas.microsoft.com/office/powerpoint/2010/main" val="942131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9F39C-979B-525F-05E6-E3AC10033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FA6CE3-A3EA-7648-0F96-FC46F5FDC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043782-4B7C-BE22-69E7-D63B26ECAEE4}"/>
              </a:ext>
            </a:extLst>
          </p:cNvPr>
          <p:cNvSpPr>
            <a:spLocks noGrp="1"/>
          </p:cNvSpPr>
          <p:nvPr>
            <p:ph type="body" idx="1"/>
          </p:nvPr>
        </p:nvSpPr>
        <p:spPr/>
        <p:txBody>
          <a:bodyPr/>
          <a:lstStyle/>
          <a:p>
            <a:r>
              <a:rPr lang="en-US" dirty="0"/>
              <a:t>First build the profiler step by step</a:t>
            </a:r>
            <a:br>
              <a:rPr lang="en-US" dirty="0"/>
            </a:br>
            <a:endParaRPr lang="en-US" dirty="0"/>
          </a:p>
          <a:p>
            <a:endParaRPr lang="en-US" dirty="0"/>
          </a:p>
          <a:p>
            <a:r>
              <a:rPr lang="en-US" dirty="0"/>
              <a:t>At the end:</a:t>
            </a:r>
            <a:br>
              <a:rPr lang="en-US" dirty="0"/>
            </a:br>
            <a:br>
              <a:rPr lang="en-US" dirty="0"/>
            </a:br>
            <a:r>
              <a:rPr lang="en-US" dirty="0"/>
              <a:t>I will now show both parts of the hybrid solution , the SLM cascade and the embedding in more detail</a:t>
            </a:r>
            <a:br>
              <a:rPr lang="en-US" dirty="0"/>
            </a:br>
            <a:br>
              <a:rPr lang="en-US" dirty="0"/>
            </a:br>
            <a:endParaRPr lang="en-US" dirty="0"/>
          </a:p>
        </p:txBody>
      </p:sp>
      <p:sp>
        <p:nvSpPr>
          <p:cNvPr id="4" name="Slide Number Placeholder 3">
            <a:extLst>
              <a:ext uri="{FF2B5EF4-FFF2-40B4-BE49-F238E27FC236}">
                <a16:creationId xmlns:a16="http://schemas.microsoft.com/office/drawing/2014/main" id="{1E75A767-5ACC-91D1-BE62-6FF97541FDE1}"/>
              </a:ext>
            </a:extLst>
          </p:cNvPr>
          <p:cNvSpPr>
            <a:spLocks noGrp="1"/>
          </p:cNvSpPr>
          <p:nvPr>
            <p:ph type="sldNum" sz="quarter" idx="5"/>
          </p:nvPr>
        </p:nvSpPr>
        <p:spPr/>
        <p:txBody>
          <a:bodyPr/>
          <a:lstStyle/>
          <a:p>
            <a:fld id="{FE6A1506-AC16-41F0-AD86-4C6B0B18EEB8}" type="slidenum">
              <a:rPr lang="en-US" smtClean="0"/>
              <a:t>18</a:t>
            </a:fld>
            <a:endParaRPr lang="en-US"/>
          </a:p>
        </p:txBody>
      </p:sp>
    </p:spTree>
    <p:extLst>
      <p:ext uri="{BB962C8B-B14F-4D97-AF65-F5344CB8AC3E}">
        <p14:creationId xmlns:p14="http://schemas.microsoft.com/office/powerpoint/2010/main" val="28242857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6A1506-AC16-41F0-AD86-4C6B0B18EEB8}" type="slidenum">
              <a:rPr lang="en-US" smtClean="0"/>
              <a:t>19</a:t>
            </a:fld>
            <a:endParaRPr lang="en-US"/>
          </a:p>
        </p:txBody>
      </p:sp>
    </p:spTree>
    <p:extLst>
      <p:ext uri="{BB962C8B-B14F-4D97-AF65-F5344CB8AC3E}">
        <p14:creationId xmlns:p14="http://schemas.microsoft.com/office/powerpoint/2010/main" val="161683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fall back and select the output of the most expensive model in the cascade, as we already have all the labels</a:t>
            </a:r>
            <a:br>
              <a:rPr lang="en-US" dirty="0"/>
            </a:br>
            <a:endParaRPr lang="en-US" dirty="0"/>
          </a:p>
          <a:p>
            <a:r>
              <a:rPr lang="en-US" dirty="0"/>
              <a:t>Our profiling showed larger models have higher quality on average.</a:t>
            </a:r>
            <a:br>
              <a:rPr lang="en-US" dirty="0"/>
            </a:br>
            <a:br>
              <a:rPr lang="en-US" dirty="0"/>
            </a:br>
            <a:r>
              <a:rPr lang="en-US" dirty="0"/>
              <a:t>why these models? Based on profiling</a:t>
            </a:r>
          </a:p>
          <a:p>
            <a:endParaRPr lang="en-US" dirty="0"/>
          </a:p>
          <a:p>
            <a:r>
              <a:rPr lang="en-US" dirty="0"/>
              <a:t>How do we actually get the parameters for building the cascade? Based on profiling</a:t>
            </a:r>
          </a:p>
          <a:p>
            <a:endParaRPr lang="en-US" dirty="0"/>
          </a:p>
        </p:txBody>
      </p:sp>
      <p:sp>
        <p:nvSpPr>
          <p:cNvPr id="4" name="Slide Number Placeholder 3"/>
          <p:cNvSpPr>
            <a:spLocks noGrp="1"/>
          </p:cNvSpPr>
          <p:nvPr>
            <p:ph type="sldNum" sz="quarter" idx="5"/>
          </p:nvPr>
        </p:nvSpPr>
        <p:spPr/>
        <p:txBody>
          <a:bodyPr/>
          <a:lstStyle/>
          <a:p>
            <a:fld id="{FE6A1506-AC16-41F0-AD86-4C6B0B18EEB8}" type="slidenum">
              <a:rPr lang="en-US" smtClean="0"/>
              <a:t>20</a:t>
            </a:fld>
            <a:endParaRPr lang="en-US"/>
          </a:p>
        </p:txBody>
      </p:sp>
    </p:spTree>
    <p:extLst>
      <p:ext uri="{BB962C8B-B14F-4D97-AF65-F5344CB8AC3E}">
        <p14:creationId xmlns:p14="http://schemas.microsoft.com/office/powerpoint/2010/main" val="219744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Hyper parameter tuning improved performance</a:t>
            </a:r>
          </a:p>
        </p:txBody>
      </p:sp>
      <p:sp>
        <p:nvSpPr>
          <p:cNvPr id="4" name="Slide Number Placeholder 3"/>
          <p:cNvSpPr>
            <a:spLocks noGrp="1"/>
          </p:cNvSpPr>
          <p:nvPr>
            <p:ph type="sldNum" sz="quarter" idx="5"/>
          </p:nvPr>
        </p:nvSpPr>
        <p:spPr/>
        <p:txBody>
          <a:bodyPr/>
          <a:lstStyle/>
          <a:p>
            <a:fld id="{FE6A1506-AC16-41F0-AD86-4C6B0B18EEB8}" type="slidenum">
              <a:rPr lang="en-US" smtClean="0"/>
              <a:t>21</a:t>
            </a:fld>
            <a:endParaRPr lang="en-US"/>
          </a:p>
        </p:txBody>
      </p:sp>
    </p:spTree>
    <p:extLst>
      <p:ext uri="{BB962C8B-B14F-4D97-AF65-F5344CB8AC3E}">
        <p14:creationId xmlns:p14="http://schemas.microsoft.com/office/powerpoint/2010/main" val="3796172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1: Profiler can be constrained with a set of models</a:t>
            </a:r>
            <a:br>
              <a:rPr lang="en-US" dirty="0"/>
            </a:br>
            <a:endParaRPr lang="en-US" dirty="0"/>
          </a:p>
          <a:p>
            <a:r>
              <a:rPr lang="en-US" dirty="0"/>
              <a:t>Profiling based on constraints can still provide the best parameters from the SLM cascade space</a:t>
            </a:r>
            <a:br>
              <a:rPr lang="en-US" dirty="0"/>
            </a:br>
            <a:endParaRPr lang="en-US" dirty="0"/>
          </a:p>
          <a:p>
            <a:r>
              <a:rPr lang="en-US" dirty="0"/>
              <a:t>For example, we can have a constraint on set of models used  (like Outlook can only use certain models)</a:t>
            </a:r>
          </a:p>
        </p:txBody>
      </p:sp>
      <p:sp>
        <p:nvSpPr>
          <p:cNvPr id="4" name="Slide Number Placeholder 3"/>
          <p:cNvSpPr>
            <a:spLocks noGrp="1"/>
          </p:cNvSpPr>
          <p:nvPr>
            <p:ph type="sldNum" sz="quarter" idx="5"/>
          </p:nvPr>
        </p:nvSpPr>
        <p:spPr/>
        <p:txBody>
          <a:bodyPr/>
          <a:lstStyle/>
          <a:p>
            <a:fld id="{FE6A1506-AC16-41F0-AD86-4C6B0B18EEB8}" type="slidenum">
              <a:rPr lang="en-US" smtClean="0"/>
              <a:t>22</a:t>
            </a:fld>
            <a:endParaRPr lang="en-US"/>
          </a:p>
        </p:txBody>
      </p:sp>
    </p:spTree>
    <p:extLst>
      <p:ext uri="{BB962C8B-B14F-4D97-AF65-F5344CB8AC3E}">
        <p14:creationId xmlns:p14="http://schemas.microsoft.com/office/powerpoint/2010/main" val="1683174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Constraints can also be number of models in the cascade</a:t>
            </a:r>
          </a:p>
          <a:p>
            <a:endParaRPr lang="en-US" dirty="0"/>
          </a:p>
        </p:txBody>
      </p:sp>
      <p:sp>
        <p:nvSpPr>
          <p:cNvPr id="4" name="Slide Number Placeholder 3"/>
          <p:cNvSpPr>
            <a:spLocks noGrp="1"/>
          </p:cNvSpPr>
          <p:nvPr>
            <p:ph type="sldNum" sz="quarter" idx="5"/>
          </p:nvPr>
        </p:nvSpPr>
        <p:spPr/>
        <p:txBody>
          <a:bodyPr/>
          <a:lstStyle/>
          <a:p>
            <a:fld id="{FE6A1506-AC16-41F0-AD86-4C6B0B18EEB8}" type="slidenum">
              <a:rPr lang="en-US" smtClean="0"/>
              <a:t>23</a:t>
            </a:fld>
            <a:endParaRPr lang="en-US"/>
          </a:p>
        </p:txBody>
      </p:sp>
    </p:spTree>
    <p:extLst>
      <p:ext uri="{BB962C8B-B14F-4D97-AF65-F5344CB8AC3E}">
        <p14:creationId xmlns:p14="http://schemas.microsoft.com/office/powerpoint/2010/main" val="3279707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Pareto front of the cost quality tradeoff </a:t>
            </a:r>
            <a:br>
              <a:rPr lang="en-US" dirty="0"/>
            </a:br>
            <a:endParaRPr lang="en-US" dirty="0"/>
          </a:p>
        </p:txBody>
      </p:sp>
      <p:sp>
        <p:nvSpPr>
          <p:cNvPr id="4" name="Slide Number Placeholder 3"/>
          <p:cNvSpPr>
            <a:spLocks noGrp="1"/>
          </p:cNvSpPr>
          <p:nvPr>
            <p:ph type="sldNum" sz="quarter" idx="5"/>
          </p:nvPr>
        </p:nvSpPr>
        <p:spPr/>
        <p:txBody>
          <a:bodyPr/>
          <a:lstStyle/>
          <a:p>
            <a:fld id="{FE6A1506-AC16-41F0-AD86-4C6B0B18EEB8}" type="slidenum">
              <a:rPr lang="en-US" smtClean="0"/>
              <a:t>24</a:t>
            </a:fld>
            <a:endParaRPr lang="en-US"/>
          </a:p>
        </p:txBody>
      </p:sp>
    </p:spTree>
    <p:extLst>
      <p:ext uri="{BB962C8B-B14F-4D97-AF65-F5344CB8AC3E}">
        <p14:creationId xmlns:p14="http://schemas.microsoft.com/office/powerpoint/2010/main" val="10381219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1C1D8-8CEE-D3E8-6F55-E60A366B4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75E94B-4E2A-CDDE-2BAD-CB1F5D28A8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5CEC3A-EC1E-2833-90E3-B0205F566C0B}"/>
              </a:ext>
            </a:extLst>
          </p:cNvPr>
          <p:cNvSpPr>
            <a:spLocks noGrp="1"/>
          </p:cNvSpPr>
          <p:nvPr>
            <p:ph type="body" idx="1"/>
          </p:nvPr>
        </p:nvSpPr>
        <p:spPr/>
        <p:txBody>
          <a:bodyPr/>
          <a:lstStyle/>
          <a:p>
            <a:r>
              <a:rPr lang="en-US" dirty="0"/>
              <a:t>This profiling can get expensive, so we have some thoughts and methods to reduce the profiling costs</a:t>
            </a:r>
            <a:br>
              <a:rPr lang="en-US" dirty="0"/>
            </a:br>
            <a:br>
              <a:rPr lang="en-US" dirty="0"/>
            </a:br>
            <a:r>
              <a:rPr lang="en-US" dirty="0"/>
              <a:t>Periodic (log prob distribution shift)</a:t>
            </a:r>
          </a:p>
          <a:p>
            <a:endParaRPr lang="en-US" dirty="0"/>
          </a:p>
          <a:p>
            <a:r>
              <a:rPr lang="en-US" dirty="0"/>
              <a:t>Who is the user -&gt; importance (decide profiling)</a:t>
            </a:r>
          </a:p>
          <a:p>
            <a:r>
              <a:rPr lang="en-US" dirty="0"/>
              <a:t>User tell me I need better quality </a:t>
            </a:r>
            <a:br>
              <a:rPr lang="en-US" dirty="0"/>
            </a:br>
            <a:r>
              <a:rPr lang="en-US" dirty="0"/>
              <a:t>Resource availability based (do it when resources are free)</a:t>
            </a:r>
            <a:br>
              <a:rPr lang="en-US" dirty="0"/>
            </a:br>
            <a:br>
              <a:rPr lang="en-US" dirty="0"/>
            </a:br>
            <a:r>
              <a:rPr lang="en-US" dirty="0"/>
              <a:t>EVP vs intern</a:t>
            </a:r>
            <a:br>
              <a:rPr lang="en-US" dirty="0"/>
            </a:br>
            <a:br>
              <a:rPr lang="en-US" dirty="0"/>
            </a:br>
            <a:endParaRPr lang="en-US" dirty="0"/>
          </a:p>
        </p:txBody>
      </p:sp>
      <p:sp>
        <p:nvSpPr>
          <p:cNvPr id="4" name="Slide Number Placeholder 3">
            <a:extLst>
              <a:ext uri="{FF2B5EF4-FFF2-40B4-BE49-F238E27FC236}">
                <a16:creationId xmlns:a16="http://schemas.microsoft.com/office/drawing/2014/main" id="{3F68192B-CB42-0340-EA49-6E4C9909883B}"/>
              </a:ext>
            </a:extLst>
          </p:cNvPr>
          <p:cNvSpPr>
            <a:spLocks noGrp="1"/>
          </p:cNvSpPr>
          <p:nvPr>
            <p:ph type="sldNum" sz="quarter" idx="5"/>
          </p:nvPr>
        </p:nvSpPr>
        <p:spPr/>
        <p:txBody>
          <a:bodyPr/>
          <a:lstStyle/>
          <a:p>
            <a:fld id="{FE6A1506-AC16-41F0-AD86-4C6B0B18EEB8}" type="slidenum">
              <a:rPr lang="en-US" smtClean="0"/>
              <a:t>25</a:t>
            </a:fld>
            <a:endParaRPr lang="en-US"/>
          </a:p>
        </p:txBody>
      </p:sp>
    </p:spTree>
    <p:extLst>
      <p:ext uri="{BB962C8B-B14F-4D97-AF65-F5344CB8AC3E}">
        <p14:creationId xmlns:p14="http://schemas.microsoft.com/office/powerpoint/2010/main" val="37131852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talk about our evaluation</a:t>
            </a:r>
          </a:p>
        </p:txBody>
      </p:sp>
      <p:sp>
        <p:nvSpPr>
          <p:cNvPr id="4" name="Slide Number Placeholder 3"/>
          <p:cNvSpPr>
            <a:spLocks noGrp="1"/>
          </p:cNvSpPr>
          <p:nvPr>
            <p:ph type="sldNum" sz="quarter" idx="5"/>
          </p:nvPr>
        </p:nvSpPr>
        <p:spPr/>
        <p:txBody>
          <a:bodyPr/>
          <a:lstStyle/>
          <a:p>
            <a:fld id="{FE6A1506-AC16-41F0-AD86-4C6B0B18EEB8}" type="slidenum">
              <a:rPr lang="en-US" smtClean="0"/>
              <a:t>28</a:t>
            </a:fld>
            <a:endParaRPr lang="en-US"/>
          </a:p>
        </p:txBody>
      </p:sp>
    </p:spTree>
    <p:extLst>
      <p:ext uri="{BB962C8B-B14F-4D97-AF65-F5344CB8AC3E}">
        <p14:creationId xmlns:p14="http://schemas.microsoft.com/office/powerpoint/2010/main" val="27757181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Wide range of models with different sizes and costs relative to GPT</a:t>
            </a:r>
          </a:p>
          <a:p>
            <a:r>
              <a:rPr lang="en-US" dirty="0"/>
              <a:t>We have models which are around 100X cheaper</a:t>
            </a:r>
            <a:br>
              <a:rPr lang="en-US" dirty="0"/>
            </a:br>
            <a:r>
              <a:rPr lang="en-US" dirty="0"/>
              <a:t>We have models which are around 10X cheaper</a:t>
            </a:r>
          </a:p>
        </p:txBody>
      </p:sp>
      <p:sp>
        <p:nvSpPr>
          <p:cNvPr id="4" name="Slide Number Placeholder 3"/>
          <p:cNvSpPr>
            <a:spLocks noGrp="1"/>
          </p:cNvSpPr>
          <p:nvPr>
            <p:ph type="sldNum" sz="quarter" idx="5"/>
          </p:nvPr>
        </p:nvSpPr>
        <p:spPr/>
        <p:txBody>
          <a:bodyPr/>
          <a:lstStyle/>
          <a:p>
            <a:fld id="{FE6A1506-AC16-41F0-AD86-4C6B0B18EEB8}" type="slidenum">
              <a:rPr lang="en-US" smtClean="0"/>
              <a:t>29</a:t>
            </a:fld>
            <a:endParaRPr lang="en-US"/>
          </a:p>
        </p:txBody>
      </p:sp>
    </p:spTree>
    <p:extLst>
      <p:ext uri="{BB962C8B-B14F-4D97-AF65-F5344CB8AC3E}">
        <p14:creationId xmlns:p14="http://schemas.microsoft.com/office/powerpoint/2010/main" val="4266463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C9BF-622A-FC7B-AAB0-AC43AEAD75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B35987-ED01-C606-0718-608CA3FFBA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781EF3-670C-C238-C0BC-F8D5EFD958F2}"/>
              </a:ext>
            </a:extLst>
          </p:cNvPr>
          <p:cNvSpPr>
            <a:spLocks noGrp="1"/>
          </p:cNvSpPr>
          <p:nvPr>
            <p:ph type="dt" sz="half" idx="10"/>
          </p:nvPr>
        </p:nvSpPr>
        <p:spPr/>
        <p:txBody>
          <a:bodyPr/>
          <a:lstStyle/>
          <a:p>
            <a:fld id="{55EF5F5A-54D2-D944-93D3-09032ACF408E}" type="datetime1">
              <a:rPr lang="en-IN" smtClean="0"/>
              <a:t>05/10/26</a:t>
            </a:fld>
            <a:endParaRPr lang="en-US"/>
          </a:p>
        </p:txBody>
      </p:sp>
      <p:sp>
        <p:nvSpPr>
          <p:cNvPr id="5" name="Footer Placeholder 4">
            <a:extLst>
              <a:ext uri="{FF2B5EF4-FFF2-40B4-BE49-F238E27FC236}">
                <a16:creationId xmlns:a16="http://schemas.microsoft.com/office/drawing/2014/main" id="{78B59EF1-7063-AA35-E193-B1D50F34D9F7}"/>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09AD22EA-E82A-4534-E525-4ABF23719C30}"/>
              </a:ext>
            </a:extLst>
          </p:cNvPr>
          <p:cNvSpPr>
            <a:spLocks noGrp="1"/>
          </p:cNvSpPr>
          <p:nvPr>
            <p:ph type="sldNum" sz="quarter" idx="12"/>
          </p:nvPr>
        </p:nvSpPr>
        <p:spPr/>
        <p:txBody>
          <a:bodyPr/>
          <a:lstStyle/>
          <a:p>
            <a:fld id="{6F9C56B4-EE17-406D-85B7-8F5642CBD9E7}" type="slidenum">
              <a:rPr lang="en-US" smtClean="0"/>
              <a:t>‹#›</a:t>
            </a:fld>
            <a:endParaRPr lang="en-US"/>
          </a:p>
        </p:txBody>
      </p:sp>
    </p:spTree>
    <p:extLst>
      <p:ext uri="{BB962C8B-B14F-4D97-AF65-F5344CB8AC3E}">
        <p14:creationId xmlns:p14="http://schemas.microsoft.com/office/powerpoint/2010/main" val="757170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95DFC-F7E5-4216-EC33-D117DD86EE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EF3035-1AD6-8DC6-5145-190D7800AD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591AAE-6D55-7C39-932B-308DC2F8DDC2}"/>
              </a:ext>
            </a:extLst>
          </p:cNvPr>
          <p:cNvSpPr>
            <a:spLocks noGrp="1"/>
          </p:cNvSpPr>
          <p:nvPr>
            <p:ph type="dt" sz="half" idx="10"/>
          </p:nvPr>
        </p:nvSpPr>
        <p:spPr/>
        <p:txBody>
          <a:bodyPr/>
          <a:lstStyle/>
          <a:p>
            <a:fld id="{32CBF992-F025-9146-B370-1C09B92E937E}" type="datetime1">
              <a:rPr lang="en-IN" smtClean="0"/>
              <a:t>05/10/26</a:t>
            </a:fld>
            <a:endParaRPr lang="en-US"/>
          </a:p>
        </p:txBody>
      </p:sp>
      <p:sp>
        <p:nvSpPr>
          <p:cNvPr id="5" name="Footer Placeholder 4">
            <a:extLst>
              <a:ext uri="{FF2B5EF4-FFF2-40B4-BE49-F238E27FC236}">
                <a16:creationId xmlns:a16="http://schemas.microsoft.com/office/drawing/2014/main" id="{E0951326-F42F-7055-A81F-900B4816DE7E}"/>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ACADB7A3-28CC-1C37-49F3-1B216C9BE8B2}"/>
              </a:ext>
            </a:extLst>
          </p:cNvPr>
          <p:cNvSpPr>
            <a:spLocks noGrp="1"/>
          </p:cNvSpPr>
          <p:nvPr>
            <p:ph type="sldNum" sz="quarter" idx="12"/>
          </p:nvPr>
        </p:nvSpPr>
        <p:spPr/>
        <p:txBody>
          <a:bodyPr/>
          <a:lstStyle/>
          <a:p>
            <a:fld id="{6F9C56B4-EE17-406D-85B7-8F5642CBD9E7}" type="slidenum">
              <a:rPr lang="en-US" smtClean="0"/>
              <a:t>‹#›</a:t>
            </a:fld>
            <a:endParaRPr lang="en-US"/>
          </a:p>
        </p:txBody>
      </p:sp>
    </p:spTree>
    <p:extLst>
      <p:ext uri="{BB962C8B-B14F-4D97-AF65-F5344CB8AC3E}">
        <p14:creationId xmlns:p14="http://schemas.microsoft.com/office/powerpoint/2010/main" val="3935804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44809-FA84-9BA5-C3ED-46222F9DC7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DECC6F5-4444-2CC7-92C5-0C7A7612815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3D224A-F25A-E0B8-42EA-FCAC85D956D0}"/>
              </a:ext>
            </a:extLst>
          </p:cNvPr>
          <p:cNvSpPr>
            <a:spLocks noGrp="1"/>
          </p:cNvSpPr>
          <p:nvPr>
            <p:ph type="dt" sz="half" idx="10"/>
          </p:nvPr>
        </p:nvSpPr>
        <p:spPr/>
        <p:txBody>
          <a:bodyPr/>
          <a:lstStyle/>
          <a:p>
            <a:fld id="{AAA5D914-E719-B947-8A3A-A938DDB98D79}" type="datetime1">
              <a:rPr lang="en-IN" smtClean="0"/>
              <a:t>05/10/26</a:t>
            </a:fld>
            <a:endParaRPr lang="en-US"/>
          </a:p>
        </p:txBody>
      </p:sp>
      <p:sp>
        <p:nvSpPr>
          <p:cNvPr id="5" name="Footer Placeholder 4">
            <a:extLst>
              <a:ext uri="{FF2B5EF4-FFF2-40B4-BE49-F238E27FC236}">
                <a16:creationId xmlns:a16="http://schemas.microsoft.com/office/drawing/2014/main" id="{F2CE5A1F-A32A-F221-CAF9-D5A2144F80C4}"/>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FD81479A-A9AC-95D4-D402-017D4BD2AE65}"/>
              </a:ext>
            </a:extLst>
          </p:cNvPr>
          <p:cNvSpPr>
            <a:spLocks noGrp="1"/>
          </p:cNvSpPr>
          <p:nvPr>
            <p:ph type="sldNum" sz="quarter" idx="12"/>
          </p:nvPr>
        </p:nvSpPr>
        <p:spPr/>
        <p:txBody>
          <a:bodyPr/>
          <a:lstStyle/>
          <a:p>
            <a:fld id="{6F9C56B4-EE17-406D-85B7-8F5642CBD9E7}" type="slidenum">
              <a:rPr lang="en-US" smtClean="0"/>
              <a:t>‹#›</a:t>
            </a:fld>
            <a:endParaRPr lang="en-US"/>
          </a:p>
        </p:txBody>
      </p:sp>
    </p:spTree>
    <p:extLst>
      <p:ext uri="{BB962C8B-B14F-4D97-AF65-F5344CB8AC3E}">
        <p14:creationId xmlns:p14="http://schemas.microsoft.com/office/powerpoint/2010/main" val="1583546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827BD-759A-F214-4A8C-05323CED1B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A659B3-CCFE-7C81-EF8C-D76175D6B6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EB5960-D393-DA8B-C8B0-31DA2C1DC1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5B5088-AF3D-4813-D9E3-76119204BED3}"/>
              </a:ext>
            </a:extLst>
          </p:cNvPr>
          <p:cNvSpPr>
            <a:spLocks noGrp="1"/>
          </p:cNvSpPr>
          <p:nvPr>
            <p:ph type="dt" sz="half" idx="10"/>
          </p:nvPr>
        </p:nvSpPr>
        <p:spPr/>
        <p:txBody>
          <a:bodyPr/>
          <a:lstStyle/>
          <a:p>
            <a:fld id="{C7EB76E7-DFA5-3D45-8E5B-CC6CD21AFBFB}" type="datetime1">
              <a:rPr lang="en-IN" smtClean="0"/>
              <a:t>05/10/26</a:t>
            </a:fld>
            <a:endParaRPr lang="en-US"/>
          </a:p>
        </p:txBody>
      </p:sp>
      <p:sp>
        <p:nvSpPr>
          <p:cNvPr id="6" name="Footer Placeholder 5">
            <a:extLst>
              <a:ext uri="{FF2B5EF4-FFF2-40B4-BE49-F238E27FC236}">
                <a16:creationId xmlns:a16="http://schemas.microsoft.com/office/drawing/2014/main" id="{74838A36-989B-292A-32DD-29B1AC20CEF5}"/>
              </a:ext>
            </a:extLst>
          </p:cNvPr>
          <p:cNvSpPr>
            <a:spLocks noGrp="1"/>
          </p:cNvSpPr>
          <p:nvPr>
            <p:ph type="ftr" sz="quarter" idx="11"/>
          </p:nvPr>
        </p:nvSpPr>
        <p:spPr/>
        <p:txBody>
          <a:bodyPr/>
          <a:lstStyle/>
          <a:p>
            <a:r>
              <a:rPr lang="en-US"/>
              <a:t>Microsoft Confidential</a:t>
            </a:r>
          </a:p>
        </p:txBody>
      </p:sp>
      <p:sp>
        <p:nvSpPr>
          <p:cNvPr id="7" name="Slide Number Placeholder 6">
            <a:extLst>
              <a:ext uri="{FF2B5EF4-FFF2-40B4-BE49-F238E27FC236}">
                <a16:creationId xmlns:a16="http://schemas.microsoft.com/office/drawing/2014/main" id="{EA540C91-1690-2074-CCB3-A09FC722C6A0}"/>
              </a:ext>
            </a:extLst>
          </p:cNvPr>
          <p:cNvSpPr>
            <a:spLocks noGrp="1"/>
          </p:cNvSpPr>
          <p:nvPr>
            <p:ph type="sldNum" sz="quarter" idx="12"/>
          </p:nvPr>
        </p:nvSpPr>
        <p:spPr/>
        <p:txBody>
          <a:bodyPr/>
          <a:lstStyle/>
          <a:p>
            <a:fld id="{6F9C56B4-EE17-406D-85B7-8F5642CBD9E7}" type="slidenum">
              <a:rPr lang="en-US" smtClean="0"/>
              <a:t>‹#›</a:t>
            </a:fld>
            <a:endParaRPr lang="en-US"/>
          </a:p>
        </p:txBody>
      </p:sp>
    </p:spTree>
    <p:extLst>
      <p:ext uri="{BB962C8B-B14F-4D97-AF65-F5344CB8AC3E}">
        <p14:creationId xmlns:p14="http://schemas.microsoft.com/office/powerpoint/2010/main" val="4191016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A5EF6-CDCC-0C30-6C0A-97F5A4B342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A29A7A-6273-CC2E-5276-F9A82EBDE9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EA7ED1-C1D0-0308-17FA-3174E18034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1FDE36-5054-CCAC-FFF3-83812A62EA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EA0C0C-4CC6-CF1F-5E49-BA38FE08E4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F0A53C-2412-6DDD-0BBE-69D30E11404D}"/>
              </a:ext>
            </a:extLst>
          </p:cNvPr>
          <p:cNvSpPr>
            <a:spLocks noGrp="1"/>
          </p:cNvSpPr>
          <p:nvPr>
            <p:ph type="dt" sz="half" idx="10"/>
          </p:nvPr>
        </p:nvSpPr>
        <p:spPr/>
        <p:txBody>
          <a:bodyPr/>
          <a:lstStyle/>
          <a:p>
            <a:fld id="{1CBEE4EF-B8A3-9C47-8DCF-327D9DA75F38}" type="datetime1">
              <a:rPr lang="en-IN" smtClean="0"/>
              <a:t>05/10/26</a:t>
            </a:fld>
            <a:endParaRPr lang="en-US"/>
          </a:p>
        </p:txBody>
      </p:sp>
      <p:sp>
        <p:nvSpPr>
          <p:cNvPr id="8" name="Footer Placeholder 7">
            <a:extLst>
              <a:ext uri="{FF2B5EF4-FFF2-40B4-BE49-F238E27FC236}">
                <a16:creationId xmlns:a16="http://schemas.microsoft.com/office/drawing/2014/main" id="{0D6F9421-FCB9-1C92-8C19-C02B69C7EF5E}"/>
              </a:ext>
            </a:extLst>
          </p:cNvPr>
          <p:cNvSpPr>
            <a:spLocks noGrp="1"/>
          </p:cNvSpPr>
          <p:nvPr>
            <p:ph type="ftr" sz="quarter" idx="11"/>
          </p:nvPr>
        </p:nvSpPr>
        <p:spPr/>
        <p:txBody>
          <a:bodyPr/>
          <a:lstStyle/>
          <a:p>
            <a:r>
              <a:rPr lang="en-US"/>
              <a:t>Microsoft Confidential</a:t>
            </a:r>
          </a:p>
        </p:txBody>
      </p:sp>
      <p:sp>
        <p:nvSpPr>
          <p:cNvPr id="9" name="Slide Number Placeholder 8">
            <a:extLst>
              <a:ext uri="{FF2B5EF4-FFF2-40B4-BE49-F238E27FC236}">
                <a16:creationId xmlns:a16="http://schemas.microsoft.com/office/drawing/2014/main" id="{49404117-B035-C6CF-57F3-C5F2BA9C0B12}"/>
              </a:ext>
            </a:extLst>
          </p:cNvPr>
          <p:cNvSpPr>
            <a:spLocks noGrp="1"/>
          </p:cNvSpPr>
          <p:nvPr>
            <p:ph type="sldNum" sz="quarter" idx="12"/>
          </p:nvPr>
        </p:nvSpPr>
        <p:spPr/>
        <p:txBody>
          <a:bodyPr/>
          <a:lstStyle/>
          <a:p>
            <a:fld id="{6F9C56B4-EE17-406D-85B7-8F5642CBD9E7}" type="slidenum">
              <a:rPr lang="en-US" smtClean="0"/>
              <a:t>‹#›</a:t>
            </a:fld>
            <a:endParaRPr lang="en-US"/>
          </a:p>
        </p:txBody>
      </p:sp>
    </p:spTree>
    <p:extLst>
      <p:ext uri="{BB962C8B-B14F-4D97-AF65-F5344CB8AC3E}">
        <p14:creationId xmlns:p14="http://schemas.microsoft.com/office/powerpoint/2010/main" val="1654809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3FA5D-BB8B-D3E0-77E6-24BDDA95D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EDDCD0-46CC-5925-508D-DC53B62BADF0}"/>
              </a:ext>
            </a:extLst>
          </p:cNvPr>
          <p:cNvSpPr>
            <a:spLocks noGrp="1"/>
          </p:cNvSpPr>
          <p:nvPr>
            <p:ph type="dt" sz="half" idx="10"/>
          </p:nvPr>
        </p:nvSpPr>
        <p:spPr/>
        <p:txBody>
          <a:bodyPr/>
          <a:lstStyle/>
          <a:p>
            <a:fld id="{08765DD0-8E06-A843-B253-072036917637}" type="datetime1">
              <a:rPr lang="en-IN" smtClean="0"/>
              <a:t>05/10/26</a:t>
            </a:fld>
            <a:endParaRPr lang="en-US"/>
          </a:p>
        </p:txBody>
      </p:sp>
      <p:sp>
        <p:nvSpPr>
          <p:cNvPr id="4" name="Footer Placeholder 3">
            <a:extLst>
              <a:ext uri="{FF2B5EF4-FFF2-40B4-BE49-F238E27FC236}">
                <a16:creationId xmlns:a16="http://schemas.microsoft.com/office/drawing/2014/main" id="{8CD43768-8829-4B8F-D5B5-D40595A7B933}"/>
              </a:ext>
            </a:extLst>
          </p:cNvPr>
          <p:cNvSpPr>
            <a:spLocks noGrp="1"/>
          </p:cNvSpPr>
          <p:nvPr>
            <p:ph type="ftr" sz="quarter" idx="11"/>
          </p:nvPr>
        </p:nvSpPr>
        <p:spPr/>
        <p:txBody>
          <a:bodyPr/>
          <a:lstStyle/>
          <a:p>
            <a:r>
              <a:rPr lang="en-US"/>
              <a:t>Microsoft Confidential</a:t>
            </a:r>
          </a:p>
        </p:txBody>
      </p:sp>
      <p:sp>
        <p:nvSpPr>
          <p:cNvPr id="5" name="Slide Number Placeholder 4">
            <a:extLst>
              <a:ext uri="{FF2B5EF4-FFF2-40B4-BE49-F238E27FC236}">
                <a16:creationId xmlns:a16="http://schemas.microsoft.com/office/drawing/2014/main" id="{279E5F63-6517-48B9-9769-03D9622B1F7E}"/>
              </a:ext>
            </a:extLst>
          </p:cNvPr>
          <p:cNvSpPr>
            <a:spLocks noGrp="1"/>
          </p:cNvSpPr>
          <p:nvPr>
            <p:ph type="sldNum" sz="quarter" idx="12"/>
          </p:nvPr>
        </p:nvSpPr>
        <p:spPr/>
        <p:txBody>
          <a:bodyPr/>
          <a:lstStyle/>
          <a:p>
            <a:fld id="{6F9C56B4-EE17-406D-85B7-8F5642CBD9E7}" type="slidenum">
              <a:rPr lang="en-US" smtClean="0"/>
              <a:t>‹#›</a:t>
            </a:fld>
            <a:endParaRPr lang="en-US"/>
          </a:p>
        </p:txBody>
      </p:sp>
    </p:spTree>
    <p:extLst>
      <p:ext uri="{BB962C8B-B14F-4D97-AF65-F5344CB8AC3E}">
        <p14:creationId xmlns:p14="http://schemas.microsoft.com/office/powerpoint/2010/main" val="654455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52EB46-5BCF-B9DD-8413-CFA8C626E61A}"/>
              </a:ext>
            </a:extLst>
          </p:cNvPr>
          <p:cNvSpPr>
            <a:spLocks noGrp="1"/>
          </p:cNvSpPr>
          <p:nvPr>
            <p:ph type="dt" sz="half" idx="10"/>
          </p:nvPr>
        </p:nvSpPr>
        <p:spPr>
          <a:xfrm>
            <a:off x="770466" y="6593945"/>
            <a:ext cx="2743200" cy="365125"/>
          </a:xfrm>
        </p:spPr>
        <p:txBody>
          <a:bodyPr/>
          <a:lstStyle/>
          <a:p>
            <a:fld id="{68D58CC7-2860-5E40-9859-3D08D3EEA03B}" type="datetime1">
              <a:rPr lang="en-IN" smtClean="0"/>
              <a:t>05/10/26</a:t>
            </a:fld>
            <a:endParaRPr lang="en-US"/>
          </a:p>
        </p:txBody>
      </p:sp>
      <p:sp>
        <p:nvSpPr>
          <p:cNvPr id="3" name="Footer Placeholder 2">
            <a:extLst>
              <a:ext uri="{FF2B5EF4-FFF2-40B4-BE49-F238E27FC236}">
                <a16:creationId xmlns:a16="http://schemas.microsoft.com/office/drawing/2014/main" id="{7D9FFB70-3E0A-524A-7CB0-A18AB459C9A2}"/>
              </a:ext>
            </a:extLst>
          </p:cNvPr>
          <p:cNvSpPr>
            <a:spLocks noGrp="1"/>
          </p:cNvSpPr>
          <p:nvPr>
            <p:ph type="ftr" sz="quarter" idx="11"/>
          </p:nvPr>
        </p:nvSpPr>
        <p:spPr>
          <a:xfrm>
            <a:off x="4038600" y="6593944"/>
            <a:ext cx="4114800" cy="365125"/>
          </a:xfrm>
        </p:spPr>
        <p:txBody>
          <a:bodyPr/>
          <a:lstStyle/>
          <a:p>
            <a:r>
              <a:rPr lang="en-US"/>
              <a:t>Microsoft Confidential</a:t>
            </a:r>
          </a:p>
        </p:txBody>
      </p:sp>
      <p:sp>
        <p:nvSpPr>
          <p:cNvPr id="4" name="Slide Number Placeholder 3">
            <a:extLst>
              <a:ext uri="{FF2B5EF4-FFF2-40B4-BE49-F238E27FC236}">
                <a16:creationId xmlns:a16="http://schemas.microsoft.com/office/drawing/2014/main" id="{A2A4BBF7-7AC1-399E-9A3A-78D1E957C21E}"/>
              </a:ext>
            </a:extLst>
          </p:cNvPr>
          <p:cNvSpPr>
            <a:spLocks noGrp="1"/>
          </p:cNvSpPr>
          <p:nvPr>
            <p:ph type="sldNum" sz="quarter" idx="12"/>
          </p:nvPr>
        </p:nvSpPr>
        <p:spPr>
          <a:xfrm>
            <a:off x="9245600" y="6593943"/>
            <a:ext cx="2743200" cy="365125"/>
          </a:xfrm>
        </p:spPr>
        <p:txBody>
          <a:bodyPr/>
          <a:lstStyle/>
          <a:p>
            <a:fld id="{6F9C56B4-EE17-406D-85B7-8F5642CBD9E7}" type="slidenum">
              <a:rPr lang="en-US" smtClean="0"/>
              <a:t>‹#›</a:t>
            </a:fld>
            <a:endParaRPr lang="en-US"/>
          </a:p>
        </p:txBody>
      </p:sp>
    </p:spTree>
    <p:extLst>
      <p:ext uri="{BB962C8B-B14F-4D97-AF65-F5344CB8AC3E}">
        <p14:creationId xmlns:p14="http://schemas.microsoft.com/office/powerpoint/2010/main" val="1188453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EE66-0C7C-597D-E8E9-90EDFC5592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9AA508-B004-8741-32D3-5F47D2D160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DF1E6B-EFE7-238F-E4F8-FFAA9F33AE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00DDA8-4044-CBDA-8F1F-3904356EA2E2}"/>
              </a:ext>
            </a:extLst>
          </p:cNvPr>
          <p:cNvSpPr>
            <a:spLocks noGrp="1"/>
          </p:cNvSpPr>
          <p:nvPr>
            <p:ph type="dt" sz="half" idx="10"/>
          </p:nvPr>
        </p:nvSpPr>
        <p:spPr/>
        <p:txBody>
          <a:bodyPr/>
          <a:lstStyle/>
          <a:p>
            <a:fld id="{BFA7A30B-8A73-CD4B-97CB-9AC374657E3A}" type="datetime1">
              <a:rPr lang="en-IN" smtClean="0"/>
              <a:t>05/10/26</a:t>
            </a:fld>
            <a:endParaRPr lang="en-US"/>
          </a:p>
        </p:txBody>
      </p:sp>
      <p:sp>
        <p:nvSpPr>
          <p:cNvPr id="6" name="Footer Placeholder 5">
            <a:extLst>
              <a:ext uri="{FF2B5EF4-FFF2-40B4-BE49-F238E27FC236}">
                <a16:creationId xmlns:a16="http://schemas.microsoft.com/office/drawing/2014/main" id="{F0F3DCBE-94B3-FFF7-E4D5-8555ADDF410D}"/>
              </a:ext>
            </a:extLst>
          </p:cNvPr>
          <p:cNvSpPr>
            <a:spLocks noGrp="1"/>
          </p:cNvSpPr>
          <p:nvPr>
            <p:ph type="ftr" sz="quarter" idx="11"/>
          </p:nvPr>
        </p:nvSpPr>
        <p:spPr/>
        <p:txBody>
          <a:bodyPr/>
          <a:lstStyle/>
          <a:p>
            <a:r>
              <a:rPr lang="en-US"/>
              <a:t>Microsoft Confidential</a:t>
            </a:r>
          </a:p>
        </p:txBody>
      </p:sp>
      <p:sp>
        <p:nvSpPr>
          <p:cNvPr id="7" name="Slide Number Placeholder 6">
            <a:extLst>
              <a:ext uri="{FF2B5EF4-FFF2-40B4-BE49-F238E27FC236}">
                <a16:creationId xmlns:a16="http://schemas.microsoft.com/office/drawing/2014/main" id="{1094EB1B-14C0-0893-1B57-4DF3C9D9A42F}"/>
              </a:ext>
            </a:extLst>
          </p:cNvPr>
          <p:cNvSpPr>
            <a:spLocks noGrp="1"/>
          </p:cNvSpPr>
          <p:nvPr>
            <p:ph type="sldNum" sz="quarter" idx="12"/>
          </p:nvPr>
        </p:nvSpPr>
        <p:spPr/>
        <p:txBody>
          <a:bodyPr/>
          <a:lstStyle/>
          <a:p>
            <a:fld id="{6F9C56B4-EE17-406D-85B7-8F5642CBD9E7}" type="slidenum">
              <a:rPr lang="en-US" smtClean="0"/>
              <a:t>‹#›</a:t>
            </a:fld>
            <a:endParaRPr lang="en-US"/>
          </a:p>
        </p:txBody>
      </p:sp>
    </p:spTree>
    <p:extLst>
      <p:ext uri="{BB962C8B-B14F-4D97-AF65-F5344CB8AC3E}">
        <p14:creationId xmlns:p14="http://schemas.microsoft.com/office/powerpoint/2010/main" val="4241942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06F2F-8AA2-85FA-8674-C5C33679EA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08C4F8-CD61-1C39-0C98-139714C229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187E0C-B744-D0A5-1895-F6D80D0CD5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ED4091-2312-D67D-8D81-8700FB7EB64A}"/>
              </a:ext>
            </a:extLst>
          </p:cNvPr>
          <p:cNvSpPr>
            <a:spLocks noGrp="1"/>
          </p:cNvSpPr>
          <p:nvPr>
            <p:ph type="dt" sz="half" idx="10"/>
          </p:nvPr>
        </p:nvSpPr>
        <p:spPr/>
        <p:txBody>
          <a:bodyPr/>
          <a:lstStyle/>
          <a:p>
            <a:fld id="{AED63995-F8A9-E648-8CAE-F11B433F7ED8}" type="datetime1">
              <a:rPr lang="en-IN" smtClean="0"/>
              <a:t>05/10/26</a:t>
            </a:fld>
            <a:endParaRPr lang="en-US"/>
          </a:p>
        </p:txBody>
      </p:sp>
      <p:sp>
        <p:nvSpPr>
          <p:cNvPr id="6" name="Footer Placeholder 5">
            <a:extLst>
              <a:ext uri="{FF2B5EF4-FFF2-40B4-BE49-F238E27FC236}">
                <a16:creationId xmlns:a16="http://schemas.microsoft.com/office/drawing/2014/main" id="{140E328A-1D48-A257-AE4C-B50C4AD2E687}"/>
              </a:ext>
            </a:extLst>
          </p:cNvPr>
          <p:cNvSpPr>
            <a:spLocks noGrp="1"/>
          </p:cNvSpPr>
          <p:nvPr>
            <p:ph type="ftr" sz="quarter" idx="11"/>
          </p:nvPr>
        </p:nvSpPr>
        <p:spPr/>
        <p:txBody>
          <a:bodyPr/>
          <a:lstStyle/>
          <a:p>
            <a:r>
              <a:rPr lang="en-US"/>
              <a:t>Microsoft Confidential</a:t>
            </a:r>
          </a:p>
        </p:txBody>
      </p:sp>
      <p:sp>
        <p:nvSpPr>
          <p:cNvPr id="7" name="Slide Number Placeholder 6">
            <a:extLst>
              <a:ext uri="{FF2B5EF4-FFF2-40B4-BE49-F238E27FC236}">
                <a16:creationId xmlns:a16="http://schemas.microsoft.com/office/drawing/2014/main" id="{91BD006B-9AFD-7880-7045-B345B8ADA2BD}"/>
              </a:ext>
            </a:extLst>
          </p:cNvPr>
          <p:cNvSpPr>
            <a:spLocks noGrp="1"/>
          </p:cNvSpPr>
          <p:nvPr>
            <p:ph type="sldNum" sz="quarter" idx="12"/>
          </p:nvPr>
        </p:nvSpPr>
        <p:spPr/>
        <p:txBody>
          <a:bodyPr/>
          <a:lstStyle/>
          <a:p>
            <a:fld id="{6F9C56B4-EE17-406D-85B7-8F5642CBD9E7}" type="slidenum">
              <a:rPr lang="en-US" smtClean="0"/>
              <a:t>‹#›</a:t>
            </a:fld>
            <a:endParaRPr lang="en-US"/>
          </a:p>
        </p:txBody>
      </p:sp>
    </p:spTree>
    <p:extLst>
      <p:ext uri="{BB962C8B-B14F-4D97-AF65-F5344CB8AC3E}">
        <p14:creationId xmlns:p14="http://schemas.microsoft.com/office/powerpoint/2010/main" val="4000659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E3E83-2312-77BE-EEB2-F37098C10E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A31BAF-9F0C-A9C1-FF5E-C5EB1F4036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55F41B-CC2D-7D0F-80C0-640484C17F25}"/>
              </a:ext>
            </a:extLst>
          </p:cNvPr>
          <p:cNvSpPr>
            <a:spLocks noGrp="1"/>
          </p:cNvSpPr>
          <p:nvPr>
            <p:ph type="dt" sz="half" idx="10"/>
          </p:nvPr>
        </p:nvSpPr>
        <p:spPr/>
        <p:txBody>
          <a:bodyPr/>
          <a:lstStyle/>
          <a:p>
            <a:fld id="{8415E376-C1CC-3D46-94DC-FF1597DAEDAF}" type="datetime1">
              <a:rPr lang="en-IN" smtClean="0"/>
              <a:t>05/10/26</a:t>
            </a:fld>
            <a:endParaRPr lang="en-US"/>
          </a:p>
        </p:txBody>
      </p:sp>
      <p:sp>
        <p:nvSpPr>
          <p:cNvPr id="5" name="Footer Placeholder 4">
            <a:extLst>
              <a:ext uri="{FF2B5EF4-FFF2-40B4-BE49-F238E27FC236}">
                <a16:creationId xmlns:a16="http://schemas.microsoft.com/office/drawing/2014/main" id="{48B51BB1-5CA2-21E0-E91F-21565EE330C2}"/>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8078CDF1-0202-78B5-0983-761F1392B775}"/>
              </a:ext>
            </a:extLst>
          </p:cNvPr>
          <p:cNvSpPr>
            <a:spLocks noGrp="1"/>
          </p:cNvSpPr>
          <p:nvPr>
            <p:ph type="sldNum" sz="quarter" idx="12"/>
          </p:nvPr>
        </p:nvSpPr>
        <p:spPr/>
        <p:txBody>
          <a:bodyPr/>
          <a:lstStyle/>
          <a:p>
            <a:fld id="{6F9C56B4-EE17-406D-85B7-8F5642CBD9E7}" type="slidenum">
              <a:rPr lang="en-US" smtClean="0"/>
              <a:t>‹#›</a:t>
            </a:fld>
            <a:endParaRPr lang="en-US"/>
          </a:p>
        </p:txBody>
      </p:sp>
    </p:spTree>
    <p:extLst>
      <p:ext uri="{BB962C8B-B14F-4D97-AF65-F5344CB8AC3E}">
        <p14:creationId xmlns:p14="http://schemas.microsoft.com/office/powerpoint/2010/main" val="2729918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2DF467-983F-F3AE-0F19-4E696AF0CE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7FDEEF-59A3-A634-8C40-4637F16597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3A554E-A6D2-259B-348C-E01591F5EDDE}"/>
              </a:ext>
            </a:extLst>
          </p:cNvPr>
          <p:cNvSpPr>
            <a:spLocks noGrp="1"/>
          </p:cNvSpPr>
          <p:nvPr>
            <p:ph type="dt" sz="half" idx="10"/>
          </p:nvPr>
        </p:nvSpPr>
        <p:spPr/>
        <p:txBody>
          <a:bodyPr/>
          <a:lstStyle/>
          <a:p>
            <a:fld id="{C0AB268E-8E8A-7D4C-BB64-8DEB318A38C7}" type="datetime1">
              <a:rPr lang="en-IN" smtClean="0"/>
              <a:t>05/10/26</a:t>
            </a:fld>
            <a:endParaRPr lang="en-US"/>
          </a:p>
        </p:txBody>
      </p:sp>
      <p:sp>
        <p:nvSpPr>
          <p:cNvPr id="5" name="Footer Placeholder 4">
            <a:extLst>
              <a:ext uri="{FF2B5EF4-FFF2-40B4-BE49-F238E27FC236}">
                <a16:creationId xmlns:a16="http://schemas.microsoft.com/office/drawing/2014/main" id="{13FD0FFA-A18E-CE74-33DD-7185D25F941C}"/>
              </a:ext>
            </a:extLst>
          </p:cNvPr>
          <p:cNvSpPr>
            <a:spLocks noGrp="1"/>
          </p:cNvSpPr>
          <p:nvPr>
            <p:ph type="ftr" sz="quarter" idx="11"/>
          </p:nvPr>
        </p:nvSpPr>
        <p:spPr/>
        <p:txBody>
          <a:bodyPr/>
          <a:lstStyle/>
          <a:p>
            <a:r>
              <a:rPr lang="en-US"/>
              <a:t>Microsoft Confidential</a:t>
            </a:r>
          </a:p>
        </p:txBody>
      </p:sp>
      <p:sp>
        <p:nvSpPr>
          <p:cNvPr id="6" name="Slide Number Placeholder 5">
            <a:extLst>
              <a:ext uri="{FF2B5EF4-FFF2-40B4-BE49-F238E27FC236}">
                <a16:creationId xmlns:a16="http://schemas.microsoft.com/office/drawing/2014/main" id="{57C1FEF9-B6AF-13A0-9052-41E907485F43}"/>
              </a:ext>
            </a:extLst>
          </p:cNvPr>
          <p:cNvSpPr>
            <a:spLocks noGrp="1"/>
          </p:cNvSpPr>
          <p:nvPr>
            <p:ph type="sldNum" sz="quarter" idx="12"/>
          </p:nvPr>
        </p:nvSpPr>
        <p:spPr/>
        <p:txBody>
          <a:bodyPr/>
          <a:lstStyle/>
          <a:p>
            <a:fld id="{6F9C56B4-EE17-406D-85B7-8F5642CBD9E7}" type="slidenum">
              <a:rPr lang="en-US" smtClean="0"/>
              <a:t>‹#›</a:t>
            </a:fld>
            <a:endParaRPr lang="en-US"/>
          </a:p>
        </p:txBody>
      </p:sp>
    </p:spTree>
    <p:extLst>
      <p:ext uri="{BB962C8B-B14F-4D97-AF65-F5344CB8AC3E}">
        <p14:creationId xmlns:p14="http://schemas.microsoft.com/office/powerpoint/2010/main" val="2270437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63D3D2-CE5A-8BD8-3F3C-56F103E73D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2A1F0B-9E67-8794-53EA-8BC6CFC54E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0B273-8970-7D08-35F7-91EEAD4F71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53A7A8-DF66-0146-A04B-21E012C108CD}" type="datetime1">
              <a:rPr lang="en-IN" smtClean="0"/>
              <a:t>05/10/26</a:t>
            </a:fld>
            <a:endParaRPr lang="en-US"/>
          </a:p>
        </p:txBody>
      </p:sp>
      <p:sp>
        <p:nvSpPr>
          <p:cNvPr id="5" name="Footer Placeholder 4">
            <a:extLst>
              <a:ext uri="{FF2B5EF4-FFF2-40B4-BE49-F238E27FC236}">
                <a16:creationId xmlns:a16="http://schemas.microsoft.com/office/drawing/2014/main" id="{52E1F956-B180-F06B-B088-DDF08736FC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Microsoft Confidential</a:t>
            </a:r>
          </a:p>
        </p:txBody>
      </p:sp>
      <p:sp>
        <p:nvSpPr>
          <p:cNvPr id="6" name="Slide Number Placeholder 5">
            <a:extLst>
              <a:ext uri="{FF2B5EF4-FFF2-40B4-BE49-F238E27FC236}">
                <a16:creationId xmlns:a16="http://schemas.microsoft.com/office/drawing/2014/main" id="{EFDD3D90-3602-58FB-BB48-649DBEFD81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F9C56B4-EE17-406D-85B7-8F5642CBD9E7}" type="slidenum">
              <a:rPr lang="en-US" smtClean="0"/>
              <a:t>‹#›</a:t>
            </a:fld>
            <a:endParaRPr lang="en-US"/>
          </a:p>
        </p:txBody>
      </p:sp>
    </p:spTree>
    <p:extLst>
      <p:ext uri="{BB962C8B-B14F-4D97-AF65-F5344CB8AC3E}">
        <p14:creationId xmlns:p14="http://schemas.microsoft.com/office/powerpoint/2010/main" val="22116127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4.sv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2.svg"/><Relationship Id="rId3" Type="http://schemas.openxmlformats.org/officeDocument/2006/relationships/image" Target="../media/image22.svg"/><Relationship Id="rId7" Type="http://schemas.openxmlformats.org/officeDocument/2006/relationships/image" Target="../media/image21.svg"/><Relationship Id="rId12" Type="http://schemas.openxmlformats.org/officeDocument/2006/relationships/image" Target="../media/image31.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10.svg"/><Relationship Id="rId5" Type="http://schemas.openxmlformats.org/officeDocument/2006/relationships/image" Target="../media/image19.svg"/><Relationship Id="rId10" Type="http://schemas.openxmlformats.org/officeDocument/2006/relationships/image" Target="../media/image30.svg"/><Relationship Id="rId4" Type="http://schemas.openxmlformats.org/officeDocument/2006/relationships/image" Target="../media/image18.svg"/><Relationship Id="rId9" Type="http://schemas.openxmlformats.org/officeDocument/2006/relationships/image" Target="../media/image29.svg"/></Relationships>
</file>

<file path=ppt/slides/_rels/slide16.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0.svg"/><Relationship Id="rId3" Type="http://schemas.openxmlformats.org/officeDocument/2006/relationships/image" Target="../media/image22.svg"/><Relationship Id="rId7" Type="http://schemas.openxmlformats.org/officeDocument/2006/relationships/image" Target="../media/image21.svg"/><Relationship Id="rId12" Type="http://schemas.openxmlformats.org/officeDocument/2006/relationships/image" Target="../media/image31.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10.svg"/><Relationship Id="rId5" Type="http://schemas.openxmlformats.org/officeDocument/2006/relationships/image" Target="../media/image19.svg"/><Relationship Id="rId10" Type="http://schemas.openxmlformats.org/officeDocument/2006/relationships/image" Target="../media/image34.svg"/><Relationship Id="rId4" Type="http://schemas.openxmlformats.org/officeDocument/2006/relationships/image" Target="../media/image18.svg"/><Relationship Id="rId9" Type="http://schemas.openxmlformats.org/officeDocument/2006/relationships/image" Target="../media/image33.svg"/><Relationship Id="rId14" Type="http://schemas.openxmlformats.org/officeDocument/2006/relationships/image" Target="../media/image32.svg"/></Relationships>
</file>

<file path=ppt/slides/_rels/slide17.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0.svg"/><Relationship Id="rId3" Type="http://schemas.openxmlformats.org/officeDocument/2006/relationships/image" Target="../media/image22.svg"/><Relationship Id="rId7" Type="http://schemas.openxmlformats.org/officeDocument/2006/relationships/image" Target="../media/image21.svg"/><Relationship Id="rId12" Type="http://schemas.openxmlformats.org/officeDocument/2006/relationships/image" Target="../media/image34.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33.svg"/><Relationship Id="rId5" Type="http://schemas.openxmlformats.org/officeDocument/2006/relationships/image" Target="../media/image19.svg"/><Relationship Id="rId10" Type="http://schemas.openxmlformats.org/officeDocument/2006/relationships/image" Target="../media/image10.svg"/><Relationship Id="rId4" Type="http://schemas.openxmlformats.org/officeDocument/2006/relationships/image" Target="../media/image18.svg"/><Relationship Id="rId9" Type="http://schemas.openxmlformats.org/officeDocument/2006/relationships/image" Target="../media/image29.svg"/></Relationships>
</file>

<file path=ppt/slides/_rels/slide18.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5.svg"/><Relationship Id="rId7" Type="http://schemas.openxmlformats.org/officeDocument/2006/relationships/image" Target="../media/image36.svg"/><Relationship Id="rId12" Type="http://schemas.openxmlformats.org/officeDocument/2006/relationships/image" Target="../media/image40.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30.svg"/><Relationship Id="rId5" Type="http://schemas.openxmlformats.org/officeDocument/2006/relationships/image" Target="../media/image29.svg"/><Relationship Id="rId10" Type="http://schemas.openxmlformats.org/officeDocument/2006/relationships/image" Target="../media/image39.svg"/><Relationship Id="rId4" Type="http://schemas.openxmlformats.org/officeDocument/2006/relationships/image" Target="../media/image28.svg"/><Relationship Id="rId9" Type="http://schemas.openxmlformats.org/officeDocument/2006/relationships/image" Target="../media/image38.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28.svg"/><Relationship Id="rId7" Type="http://schemas.openxmlformats.org/officeDocument/2006/relationships/image" Target="../media/image44.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svg"/><Relationship Id="rId4" Type="http://schemas.openxmlformats.org/officeDocument/2006/relationships/image" Target="../media/image41.svg"/><Relationship Id="rId9" Type="http://schemas.openxmlformats.org/officeDocument/2006/relationships/image" Target="../media/image29.svg"/></Relationships>
</file>

<file path=ppt/slides/_rels/slide2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28.svg"/><Relationship Id="rId7" Type="http://schemas.openxmlformats.org/officeDocument/2006/relationships/image" Target="../media/image42.svg"/><Relationship Id="rId12" Type="http://schemas.openxmlformats.org/officeDocument/2006/relationships/image" Target="../media/image51.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7.svg"/><Relationship Id="rId11" Type="http://schemas.openxmlformats.org/officeDocument/2006/relationships/image" Target="../media/image50.svg"/><Relationship Id="rId5" Type="http://schemas.openxmlformats.org/officeDocument/2006/relationships/image" Target="../media/image46.svg"/><Relationship Id="rId10" Type="http://schemas.openxmlformats.org/officeDocument/2006/relationships/image" Target="../media/image49.svg"/><Relationship Id="rId4" Type="http://schemas.openxmlformats.org/officeDocument/2006/relationships/image" Target="../media/image45.png"/><Relationship Id="rId9" Type="http://schemas.openxmlformats.org/officeDocument/2006/relationships/image" Target="../media/image48.svg"/></Relationships>
</file>

<file path=ppt/slides/_rels/slide2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2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28.svg"/><Relationship Id="rId7" Type="http://schemas.openxmlformats.org/officeDocument/2006/relationships/image" Target="../media/image44.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svg"/><Relationship Id="rId4" Type="http://schemas.openxmlformats.org/officeDocument/2006/relationships/image" Target="../media/image41.svg"/><Relationship Id="rId9" Type="http://schemas.openxmlformats.org/officeDocument/2006/relationships/image" Target="../media/image29.svg"/></Relationships>
</file>

<file path=ppt/slides/_rels/slide24.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10.svg"/><Relationship Id="rId7" Type="http://schemas.openxmlformats.org/officeDocument/2006/relationships/image" Target="../media/image28.sv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2.svg"/><Relationship Id="rId4" Type="http://schemas.openxmlformats.org/officeDocument/2006/relationships/image" Target="../media/image37.svg"/></Relationships>
</file>

<file path=ppt/slides/_rels/slide2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5.svg"/></Relationships>
</file>

<file path=ppt/slides/_rels/slide26.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1.svg"/><Relationship Id="rId7"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2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41.svg"/><Relationship Id="rId7"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2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2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30.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60074-B34A-4FB0-96BF-EEDC7E8156B8}"/>
              </a:ext>
            </a:extLst>
          </p:cNvPr>
          <p:cNvSpPr>
            <a:spLocks noGrp="1"/>
          </p:cNvSpPr>
          <p:nvPr>
            <p:ph type="ctrTitle"/>
          </p:nvPr>
        </p:nvSpPr>
        <p:spPr>
          <a:xfrm>
            <a:off x="940105" y="1294688"/>
            <a:ext cx="10803876" cy="2387600"/>
          </a:xfrm>
        </p:spPr>
        <p:txBody>
          <a:bodyPr>
            <a:normAutofit fontScale="90000"/>
          </a:bodyPr>
          <a:lstStyle/>
          <a:p>
            <a:r>
              <a:rPr lang="en-IN" dirty="0">
                <a:latin typeface="Aptos" panose="020B0004020202020204" pitchFamily="34" charset="0"/>
              </a:rPr>
              <a:t>Argo: Efficient Importance Labeling for Enterprise Email Systems</a:t>
            </a:r>
          </a:p>
        </p:txBody>
      </p:sp>
      <p:sp>
        <p:nvSpPr>
          <p:cNvPr id="4" name="Subtitle 3">
            <a:extLst>
              <a:ext uri="{FF2B5EF4-FFF2-40B4-BE49-F238E27FC236}">
                <a16:creationId xmlns:a16="http://schemas.microsoft.com/office/drawing/2014/main" id="{BC8B7F05-C42D-0246-8B3D-5F4D7A1257DB}"/>
              </a:ext>
            </a:extLst>
          </p:cNvPr>
          <p:cNvSpPr>
            <a:spLocks noGrp="1"/>
          </p:cNvSpPr>
          <p:nvPr>
            <p:ph type="subTitle" idx="1"/>
          </p:nvPr>
        </p:nvSpPr>
        <p:spPr>
          <a:xfrm>
            <a:off x="1524000" y="4141864"/>
            <a:ext cx="9144000" cy="958946"/>
          </a:xfrm>
        </p:spPr>
        <p:txBody>
          <a:bodyPr>
            <a:normAutofit/>
          </a:bodyPr>
          <a:lstStyle/>
          <a:p>
            <a:r>
              <a:rPr lang="en-IN" dirty="0"/>
              <a:t>Siddhant Ray, Ganesh Ananthanarayanan, Kevin Chian, Yan Guo, Cristina St Hill, Jack W. Stokes, Victor Wang, Junchen Jiang</a:t>
            </a:r>
            <a:endParaRPr lang="en-US" dirty="0"/>
          </a:p>
        </p:txBody>
      </p:sp>
      <p:pic>
        <p:nvPicPr>
          <p:cNvPr id="3" name="Picture 2">
            <a:extLst>
              <a:ext uri="{FF2B5EF4-FFF2-40B4-BE49-F238E27FC236}">
                <a16:creationId xmlns:a16="http://schemas.microsoft.com/office/drawing/2014/main" id="{9A830BD1-A355-1348-0132-E10E5870EE0A}"/>
              </a:ext>
            </a:extLst>
          </p:cNvPr>
          <p:cNvPicPr>
            <a:picLocks noChangeAspect="1"/>
          </p:cNvPicPr>
          <p:nvPr/>
        </p:nvPicPr>
        <p:blipFill>
          <a:blip r:embed="rId3"/>
          <a:stretch>
            <a:fillRect/>
          </a:stretch>
        </p:blipFill>
        <p:spPr>
          <a:xfrm>
            <a:off x="0" y="5724000"/>
            <a:ext cx="1135118" cy="1134000"/>
          </a:xfrm>
          <a:prstGeom prst="rect">
            <a:avLst/>
          </a:prstGeom>
        </p:spPr>
      </p:pic>
      <p:pic>
        <p:nvPicPr>
          <p:cNvPr id="7" name="Picture 6" descr="Microsoft Outlook Logo Outlook Com Microsoft Outlook - vrogue.co">
            <a:extLst>
              <a:ext uri="{FF2B5EF4-FFF2-40B4-BE49-F238E27FC236}">
                <a16:creationId xmlns:a16="http://schemas.microsoft.com/office/drawing/2014/main" id="{82371A9C-654C-8119-C530-EC01DD74DD13}"/>
              </a:ext>
            </a:extLst>
          </p:cNvPr>
          <p:cNvPicPr>
            <a:picLocks noChangeAspect="1"/>
          </p:cNvPicPr>
          <p:nvPr/>
        </p:nvPicPr>
        <p:blipFill>
          <a:blip r:embed="rId4"/>
          <a:srcRect l="10245" t="13640" r="14644" b="13960"/>
          <a:stretch>
            <a:fillRect/>
          </a:stretch>
        </p:blipFill>
        <p:spPr>
          <a:xfrm>
            <a:off x="11286146" y="5854423"/>
            <a:ext cx="905854" cy="873153"/>
          </a:xfrm>
          <a:prstGeom prst="rect">
            <a:avLst/>
          </a:prstGeom>
        </p:spPr>
      </p:pic>
      <p:sp>
        <p:nvSpPr>
          <p:cNvPr id="5" name="Slide Number Placeholder 4">
            <a:extLst>
              <a:ext uri="{FF2B5EF4-FFF2-40B4-BE49-F238E27FC236}">
                <a16:creationId xmlns:a16="http://schemas.microsoft.com/office/drawing/2014/main" id="{AC75D411-49B0-2025-1131-5781CD487DF5}"/>
              </a:ext>
            </a:extLst>
          </p:cNvPr>
          <p:cNvSpPr>
            <a:spLocks noGrp="1"/>
          </p:cNvSpPr>
          <p:nvPr>
            <p:ph type="sldNum" sz="quarter" idx="12"/>
          </p:nvPr>
        </p:nvSpPr>
        <p:spPr/>
        <p:txBody>
          <a:bodyPr/>
          <a:lstStyle/>
          <a:p>
            <a:fld id="{6F9C56B4-EE17-406D-85B7-8F5642CBD9E7}" type="slidenum">
              <a:rPr lang="en-US" smtClean="0"/>
              <a:t>1</a:t>
            </a:fld>
            <a:endParaRPr lang="en-US"/>
          </a:p>
        </p:txBody>
      </p:sp>
      <p:sp>
        <p:nvSpPr>
          <p:cNvPr id="6" name="Footer Placeholder 5">
            <a:extLst>
              <a:ext uri="{FF2B5EF4-FFF2-40B4-BE49-F238E27FC236}">
                <a16:creationId xmlns:a16="http://schemas.microsoft.com/office/drawing/2014/main" id="{8D492460-CFE7-D295-047A-1AB36092AF03}"/>
              </a:ext>
            </a:extLst>
          </p:cNvPr>
          <p:cNvSpPr>
            <a:spLocks noGrp="1"/>
          </p:cNvSpPr>
          <p:nvPr>
            <p:ph type="ftr" sz="quarter" idx="11"/>
          </p:nvPr>
        </p:nvSpPr>
        <p:spPr>
          <a:xfrm>
            <a:off x="4038600" y="6356350"/>
            <a:ext cx="4114800" cy="365125"/>
          </a:xfrm>
        </p:spPr>
        <p:txBody>
          <a:bodyPr/>
          <a:lstStyle/>
          <a:p>
            <a:r>
              <a:rPr lang="en-US" sz="1600" dirty="0"/>
              <a:t>PACMI'26 (w/ SOSP'26), Prague, Czechia</a:t>
            </a:r>
          </a:p>
        </p:txBody>
      </p:sp>
    </p:spTree>
    <p:extLst>
      <p:ext uri="{BB962C8B-B14F-4D97-AF65-F5344CB8AC3E}">
        <p14:creationId xmlns:p14="http://schemas.microsoft.com/office/powerpoint/2010/main" val="331849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AA1A4CD-EA8A-E068-48B0-622DD9B1E8C8}"/>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Email importance labeling boosts productivity</a:t>
            </a:r>
          </a:p>
        </p:txBody>
      </p:sp>
      <p:pic>
        <p:nvPicPr>
          <p:cNvPr id="8" name="Graphic 7" descr="Priorities outline">
            <a:extLst>
              <a:ext uri="{FF2B5EF4-FFF2-40B4-BE49-F238E27FC236}">
                <a16:creationId xmlns:a16="http://schemas.microsoft.com/office/drawing/2014/main" id="{B5C6725D-735E-6F6A-2D70-0ADCC7D22EE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6572" y="1841183"/>
            <a:ext cx="1109527" cy="1109527"/>
          </a:xfrm>
          <a:prstGeom prst="rect">
            <a:avLst/>
          </a:prstGeom>
        </p:spPr>
      </p:pic>
      <p:sp>
        <p:nvSpPr>
          <p:cNvPr id="9" name="TextBox 8">
            <a:extLst>
              <a:ext uri="{FF2B5EF4-FFF2-40B4-BE49-F238E27FC236}">
                <a16:creationId xmlns:a16="http://schemas.microsoft.com/office/drawing/2014/main" id="{A74734E7-823A-9B02-857F-76A82E0F333E}"/>
              </a:ext>
            </a:extLst>
          </p:cNvPr>
          <p:cNvSpPr txBox="1"/>
          <p:nvPr/>
        </p:nvSpPr>
        <p:spPr>
          <a:xfrm>
            <a:off x="2041019" y="2308844"/>
            <a:ext cx="3808863" cy="369332"/>
          </a:xfrm>
          <a:prstGeom prst="rect">
            <a:avLst/>
          </a:prstGeom>
          <a:noFill/>
        </p:spPr>
        <p:txBody>
          <a:bodyPr wrap="none" rtlCol="0">
            <a:spAutoFit/>
          </a:bodyPr>
          <a:lstStyle/>
          <a:p>
            <a:r>
              <a:rPr lang="en-US" b="1" dirty="0"/>
              <a:t>Focus</a:t>
            </a:r>
            <a:r>
              <a:rPr lang="en-US" i="1" dirty="0"/>
              <a:t> – </a:t>
            </a:r>
            <a:r>
              <a:rPr lang="en-US" dirty="0"/>
              <a:t>on urgent tasks and TODOs  </a:t>
            </a:r>
          </a:p>
        </p:txBody>
      </p:sp>
      <p:pic>
        <p:nvPicPr>
          <p:cNvPr id="11" name="Graphic 10" descr="Open folder outline">
            <a:extLst>
              <a:ext uri="{FF2B5EF4-FFF2-40B4-BE49-F238E27FC236}">
                <a16:creationId xmlns:a16="http://schemas.microsoft.com/office/drawing/2014/main" id="{59B5B889-0CCD-420B-CECC-A3F88E40395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4718" y="3605580"/>
            <a:ext cx="1208113" cy="1208113"/>
          </a:xfrm>
          <a:prstGeom prst="rect">
            <a:avLst/>
          </a:prstGeom>
        </p:spPr>
      </p:pic>
      <p:sp>
        <p:nvSpPr>
          <p:cNvPr id="12" name="TextBox 11">
            <a:extLst>
              <a:ext uri="{FF2B5EF4-FFF2-40B4-BE49-F238E27FC236}">
                <a16:creationId xmlns:a16="http://schemas.microsoft.com/office/drawing/2014/main" id="{7477A72E-91FF-E94D-6A31-E84BEDF26F3A}"/>
              </a:ext>
            </a:extLst>
          </p:cNvPr>
          <p:cNvSpPr txBox="1"/>
          <p:nvPr/>
        </p:nvSpPr>
        <p:spPr>
          <a:xfrm>
            <a:off x="2041019" y="4257285"/>
            <a:ext cx="3462294" cy="369332"/>
          </a:xfrm>
          <a:prstGeom prst="rect">
            <a:avLst/>
          </a:prstGeom>
          <a:noFill/>
        </p:spPr>
        <p:txBody>
          <a:bodyPr wrap="none" rtlCol="0">
            <a:spAutoFit/>
          </a:bodyPr>
          <a:lstStyle/>
          <a:p>
            <a:r>
              <a:rPr lang="en-US" b="1" dirty="0"/>
              <a:t>Organize</a:t>
            </a:r>
            <a:r>
              <a:rPr lang="en-US" i="1" dirty="0"/>
              <a:t> – </a:t>
            </a:r>
            <a:r>
              <a:rPr lang="en-US" dirty="0"/>
              <a:t>action items and data</a:t>
            </a:r>
          </a:p>
        </p:txBody>
      </p:sp>
      <p:pic>
        <p:nvPicPr>
          <p:cNvPr id="14" name="Graphic 13" descr="Tally outline">
            <a:extLst>
              <a:ext uri="{FF2B5EF4-FFF2-40B4-BE49-F238E27FC236}">
                <a16:creationId xmlns:a16="http://schemas.microsoft.com/office/drawing/2014/main" id="{625FD321-1833-0BF1-9835-D19EFC321A4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64061" y="1841183"/>
            <a:ext cx="1109527" cy="1109527"/>
          </a:xfrm>
          <a:prstGeom prst="rect">
            <a:avLst/>
          </a:prstGeom>
        </p:spPr>
      </p:pic>
      <p:sp>
        <p:nvSpPr>
          <p:cNvPr id="15" name="TextBox 14">
            <a:extLst>
              <a:ext uri="{FF2B5EF4-FFF2-40B4-BE49-F238E27FC236}">
                <a16:creationId xmlns:a16="http://schemas.microsoft.com/office/drawing/2014/main" id="{CA31A28B-B356-2B12-7682-9DD39FAE8F7A}"/>
              </a:ext>
            </a:extLst>
          </p:cNvPr>
          <p:cNvSpPr txBox="1"/>
          <p:nvPr/>
        </p:nvSpPr>
        <p:spPr>
          <a:xfrm>
            <a:off x="7748180" y="2308844"/>
            <a:ext cx="4223720" cy="369332"/>
          </a:xfrm>
          <a:prstGeom prst="rect">
            <a:avLst/>
          </a:prstGeom>
          <a:noFill/>
        </p:spPr>
        <p:txBody>
          <a:bodyPr wrap="none" rtlCol="0">
            <a:spAutoFit/>
          </a:bodyPr>
          <a:lstStyle/>
          <a:p>
            <a:r>
              <a:rPr lang="en-US" b="1" dirty="0"/>
              <a:t>Track</a:t>
            </a:r>
            <a:r>
              <a:rPr lang="en-US" i="1" dirty="0"/>
              <a:t> – </a:t>
            </a:r>
            <a:r>
              <a:rPr lang="en-US" dirty="0"/>
              <a:t>important messages and threads</a:t>
            </a:r>
          </a:p>
        </p:txBody>
      </p:sp>
      <p:pic>
        <p:nvPicPr>
          <p:cNvPr id="17" name="Graphic 16" descr="Garbage outline">
            <a:extLst>
              <a:ext uri="{FF2B5EF4-FFF2-40B4-BE49-F238E27FC236}">
                <a16:creationId xmlns:a16="http://schemas.microsoft.com/office/drawing/2014/main" id="{A9046D8C-5C02-FFAA-1078-BAF7D32690D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65475" y="3605580"/>
            <a:ext cx="1208113" cy="1208113"/>
          </a:xfrm>
          <a:prstGeom prst="rect">
            <a:avLst/>
          </a:prstGeom>
        </p:spPr>
      </p:pic>
      <p:sp>
        <p:nvSpPr>
          <p:cNvPr id="18" name="TextBox 17">
            <a:extLst>
              <a:ext uri="{FF2B5EF4-FFF2-40B4-BE49-F238E27FC236}">
                <a16:creationId xmlns:a16="http://schemas.microsoft.com/office/drawing/2014/main" id="{C0673ECA-7040-B0AC-4E2B-D8AA472F0FB7}"/>
              </a:ext>
            </a:extLst>
          </p:cNvPr>
          <p:cNvSpPr txBox="1"/>
          <p:nvPr/>
        </p:nvSpPr>
        <p:spPr>
          <a:xfrm>
            <a:off x="7748180" y="4257285"/>
            <a:ext cx="3686009" cy="369332"/>
          </a:xfrm>
          <a:prstGeom prst="rect">
            <a:avLst/>
          </a:prstGeom>
          <a:noFill/>
        </p:spPr>
        <p:txBody>
          <a:bodyPr wrap="none" rtlCol="0">
            <a:spAutoFit/>
          </a:bodyPr>
          <a:lstStyle/>
          <a:p>
            <a:r>
              <a:rPr lang="en-US" b="1" dirty="0"/>
              <a:t>Delete</a:t>
            </a:r>
            <a:r>
              <a:rPr lang="en-US" i="1" dirty="0"/>
              <a:t> – </a:t>
            </a:r>
            <a:r>
              <a:rPr lang="en-US" dirty="0"/>
              <a:t>Bulk mail, promotions etc.</a:t>
            </a:r>
          </a:p>
        </p:txBody>
      </p:sp>
      <p:sp>
        <p:nvSpPr>
          <p:cNvPr id="2" name="Slide Number Placeholder 1">
            <a:extLst>
              <a:ext uri="{FF2B5EF4-FFF2-40B4-BE49-F238E27FC236}">
                <a16:creationId xmlns:a16="http://schemas.microsoft.com/office/drawing/2014/main" id="{861E2AC8-B863-F049-EBFB-755B91DA4CF3}"/>
              </a:ext>
            </a:extLst>
          </p:cNvPr>
          <p:cNvSpPr>
            <a:spLocks noGrp="1"/>
          </p:cNvSpPr>
          <p:nvPr>
            <p:ph type="sldNum" sz="quarter" idx="12"/>
          </p:nvPr>
        </p:nvSpPr>
        <p:spPr/>
        <p:txBody>
          <a:bodyPr/>
          <a:lstStyle/>
          <a:p>
            <a:fld id="{6F9C56B4-EE17-406D-85B7-8F5642CBD9E7}" type="slidenum">
              <a:rPr lang="en-US" smtClean="0"/>
              <a:t>2</a:t>
            </a:fld>
            <a:endParaRPr lang="en-US"/>
          </a:p>
        </p:txBody>
      </p:sp>
    </p:spTree>
    <p:extLst>
      <p:ext uri="{BB962C8B-B14F-4D97-AF65-F5344CB8AC3E}">
        <p14:creationId xmlns:p14="http://schemas.microsoft.com/office/powerpoint/2010/main" val="4034027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5"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9E426-1E08-8DB1-2449-42918AD68CD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8EDB6CE-7270-011D-EED0-885371DD90DF}"/>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Email labeling is a long and well studied problem</a:t>
            </a:r>
          </a:p>
        </p:txBody>
      </p:sp>
      <p:pic>
        <p:nvPicPr>
          <p:cNvPr id="3" name="Graphic 2" descr="Key outline">
            <a:extLst>
              <a:ext uri="{FF2B5EF4-FFF2-40B4-BE49-F238E27FC236}">
                <a16:creationId xmlns:a16="http://schemas.microsoft.com/office/drawing/2014/main" id="{E0D6C72B-3009-E3F8-400F-C272BAA026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49221" y="1630110"/>
            <a:ext cx="914400" cy="914400"/>
          </a:xfrm>
          <a:prstGeom prst="rect">
            <a:avLst/>
          </a:prstGeom>
        </p:spPr>
      </p:pic>
      <p:sp>
        <p:nvSpPr>
          <p:cNvPr id="4" name="TextBox 3">
            <a:extLst>
              <a:ext uri="{FF2B5EF4-FFF2-40B4-BE49-F238E27FC236}">
                <a16:creationId xmlns:a16="http://schemas.microsoft.com/office/drawing/2014/main" id="{5F21CCB9-8789-0536-B5C4-01F9074AEDAE}"/>
              </a:ext>
            </a:extLst>
          </p:cNvPr>
          <p:cNvSpPr txBox="1"/>
          <p:nvPr/>
        </p:nvSpPr>
        <p:spPr>
          <a:xfrm>
            <a:off x="4637086" y="1902644"/>
            <a:ext cx="2444644" cy="646331"/>
          </a:xfrm>
          <a:prstGeom prst="rect">
            <a:avLst/>
          </a:prstGeom>
          <a:noFill/>
        </p:spPr>
        <p:txBody>
          <a:bodyPr wrap="none" rtlCol="0">
            <a:spAutoFit/>
          </a:bodyPr>
          <a:lstStyle/>
          <a:p>
            <a:r>
              <a:rPr lang="en-US" b="1" dirty="0"/>
              <a:t>Keyword matching</a:t>
            </a:r>
          </a:p>
          <a:p>
            <a:r>
              <a:rPr lang="en-US" dirty="0"/>
              <a:t>(e.g., urgent, follow up)</a:t>
            </a:r>
          </a:p>
        </p:txBody>
      </p:sp>
      <p:pic>
        <p:nvPicPr>
          <p:cNvPr id="7" name="Graphic 6" descr="User outline">
            <a:extLst>
              <a:ext uri="{FF2B5EF4-FFF2-40B4-BE49-F238E27FC236}">
                <a16:creationId xmlns:a16="http://schemas.microsoft.com/office/drawing/2014/main" id="{B788FEEA-D227-6AB0-EFEB-9A28DA5BF8F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22869" y="3161359"/>
            <a:ext cx="838912" cy="838912"/>
          </a:xfrm>
          <a:prstGeom prst="rect">
            <a:avLst/>
          </a:prstGeom>
        </p:spPr>
      </p:pic>
      <p:sp>
        <p:nvSpPr>
          <p:cNvPr id="13" name="TextBox 12">
            <a:extLst>
              <a:ext uri="{FF2B5EF4-FFF2-40B4-BE49-F238E27FC236}">
                <a16:creationId xmlns:a16="http://schemas.microsoft.com/office/drawing/2014/main" id="{8EF423C0-6317-34E0-EAC2-F409B0F6092D}"/>
              </a:ext>
            </a:extLst>
          </p:cNvPr>
          <p:cNvSpPr txBox="1"/>
          <p:nvPr/>
        </p:nvSpPr>
        <p:spPr>
          <a:xfrm>
            <a:off x="4637086" y="3251675"/>
            <a:ext cx="2499645" cy="923330"/>
          </a:xfrm>
          <a:prstGeom prst="rect">
            <a:avLst/>
          </a:prstGeom>
          <a:noFill/>
        </p:spPr>
        <p:txBody>
          <a:bodyPr wrap="square">
            <a:spAutoFit/>
          </a:bodyPr>
          <a:lstStyle/>
          <a:p>
            <a:r>
              <a:rPr lang="en-US" b="1" dirty="0"/>
              <a:t>Sender importance </a:t>
            </a:r>
            <a:r>
              <a:rPr lang="en-US" dirty="0"/>
              <a:t>(e.g., designation, sending frequency)</a:t>
            </a:r>
          </a:p>
        </p:txBody>
      </p:sp>
      <p:pic>
        <p:nvPicPr>
          <p:cNvPr id="19" name="Graphic 18" descr="List outline">
            <a:extLst>
              <a:ext uri="{FF2B5EF4-FFF2-40B4-BE49-F238E27FC236}">
                <a16:creationId xmlns:a16="http://schemas.microsoft.com/office/drawing/2014/main" id="{32B79C96-79DE-6D55-0860-6BE017D28F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08132" y="4852560"/>
            <a:ext cx="914400" cy="914400"/>
          </a:xfrm>
          <a:prstGeom prst="rect">
            <a:avLst/>
          </a:prstGeom>
        </p:spPr>
      </p:pic>
      <p:sp>
        <p:nvSpPr>
          <p:cNvPr id="20" name="TextBox 19">
            <a:extLst>
              <a:ext uri="{FF2B5EF4-FFF2-40B4-BE49-F238E27FC236}">
                <a16:creationId xmlns:a16="http://schemas.microsoft.com/office/drawing/2014/main" id="{E3EAFE0C-C828-D8EB-312E-BF9B78CF0C6F}"/>
              </a:ext>
            </a:extLst>
          </p:cNvPr>
          <p:cNvSpPr txBox="1"/>
          <p:nvPr/>
        </p:nvSpPr>
        <p:spPr>
          <a:xfrm>
            <a:off x="4637086" y="4936566"/>
            <a:ext cx="2848601" cy="1200329"/>
          </a:xfrm>
          <a:prstGeom prst="rect">
            <a:avLst/>
          </a:prstGeom>
          <a:noFill/>
        </p:spPr>
        <p:txBody>
          <a:bodyPr wrap="square">
            <a:spAutoFit/>
          </a:bodyPr>
          <a:lstStyle/>
          <a:p>
            <a:r>
              <a:rPr lang="en-US" b="1" dirty="0"/>
              <a:t>Email properties </a:t>
            </a:r>
          </a:p>
          <a:p>
            <a:r>
              <a:rPr lang="en-US" dirty="0"/>
              <a:t>(e.g., CC list, email length,</a:t>
            </a:r>
          </a:p>
          <a:p>
            <a:r>
              <a:rPr lang="en-US" dirty="0"/>
              <a:t>time of sending, is user mentioned?)</a:t>
            </a:r>
          </a:p>
        </p:txBody>
      </p:sp>
      <p:pic>
        <p:nvPicPr>
          <p:cNvPr id="21" name="Graphic 20" descr="Email with solid fill">
            <a:extLst>
              <a:ext uri="{FF2B5EF4-FFF2-40B4-BE49-F238E27FC236}">
                <a16:creationId xmlns:a16="http://schemas.microsoft.com/office/drawing/2014/main" id="{5BA73849-EBD4-4D62-9BD2-0B79CFF0271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84940" y="3423359"/>
            <a:ext cx="424454" cy="424454"/>
          </a:xfrm>
          <a:prstGeom prst="rect">
            <a:avLst/>
          </a:prstGeom>
        </p:spPr>
      </p:pic>
      <p:cxnSp>
        <p:nvCxnSpPr>
          <p:cNvPr id="22" name="Straight Connector 21">
            <a:extLst>
              <a:ext uri="{FF2B5EF4-FFF2-40B4-BE49-F238E27FC236}">
                <a16:creationId xmlns:a16="http://schemas.microsoft.com/office/drawing/2014/main" id="{CF657BAB-DEC4-87CD-AA7E-AC56B215EF25}"/>
              </a:ext>
            </a:extLst>
          </p:cNvPr>
          <p:cNvCxnSpPr>
            <a:cxnSpLocks/>
          </p:cNvCxnSpPr>
          <p:nvPr/>
        </p:nvCxnSpPr>
        <p:spPr>
          <a:xfrm>
            <a:off x="1476700" y="3732107"/>
            <a:ext cx="944043"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CB8C0EA-080E-C576-F8B7-21E052D7B746}"/>
              </a:ext>
            </a:extLst>
          </p:cNvPr>
          <p:cNvCxnSpPr>
            <a:cxnSpLocks/>
          </p:cNvCxnSpPr>
          <p:nvPr/>
        </p:nvCxnSpPr>
        <p:spPr>
          <a:xfrm flipV="1">
            <a:off x="2420743" y="2155972"/>
            <a:ext cx="0" cy="321933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E0082EDE-E440-FC96-0CD9-B0CD23C79131}"/>
              </a:ext>
            </a:extLst>
          </p:cNvPr>
          <p:cNvCxnSpPr>
            <a:cxnSpLocks/>
          </p:cNvCxnSpPr>
          <p:nvPr/>
        </p:nvCxnSpPr>
        <p:spPr>
          <a:xfrm>
            <a:off x="2420743" y="2155972"/>
            <a:ext cx="672835"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231C701-EEE1-5B7E-D3C4-55B00396B2AC}"/>
              </a:ext>
            </a:extLst>
          </p:cNvPr>
          <p:cNvCxnSpPr>
            <a:cxnSpLocks/>
          </p:cNvCxnSpPr>
          <p:nvPr/>
        </p:nvCxnSpPr>
        <p:spPr>
          <a:xfrm>
            <a:off x="2420743" y="5375305"/>
            <a:ext cx="672835"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F545ECBB-6A0A-F731-42F0-7EFF2F76C8D0}"/>
              </a:ext>
            </a:extLst>
          </p:cNvPr>
          <p:cNvCxnSpPr>
            <a:cxnSpLocks/>
          </p:cNvCxnSpPr>
          <p:nvPr/>
        </p:nvCxnSpPr>
        <p:spPr>
          <a:xfrm>
            <a:off x="2420743" y="3732107"/>
            <a:ext cx="672835"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A163777E-8D9F-9662-7043-5E7CA0A324E9}"/>
              </a:ext>
            </a:extLst>
          </p:cNvPr>
          <p:cNvSpPr>
            <a:spLocks noGrp="1"/>
          </p:cNvSpPr>
          <p:nvPr>
            <p:ph type="sldNum" sz="quarter" idx="12"/>
          </p:nvPr>
        </p:nvSpPr>
        <p:spPr/>
        <p:txBody>
          <a:bodyPr/>
          <a:lstStyle/>
          <a:p>
            <a:fld id="{6F9C56B4-EE17-406D-85B7-8F5642CBD9E7}" type="slidenum">
              <a:rPr lang="en-US" smtClean="0"/>
              <a:t>3</a:t>
            </a:fld>
            <a:endParaRPr lang="en-US"/>
          </a:p>
        </p:txBody>
      </p:sp>
    </p:spTree>
    <p:extLst>
      <p:ext uri="{BB962C8B-B14F-4D97-AF65-F5344CB8AC3E}">
        <p14:creationId xmlns:p14="http://schemas.microsoft.com/office/powerpoint/2010/main" val="83204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CEFCF-E59E-BE9B-695F-EFC28415ACE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80B50E8-7901-5EFF-F73D-FD9904A473EC}"/>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Classical email labeling schemes are suboptimal!</a:t>
            </a:r>
          </a:p>
        </p:txBody>
      </p:sp>
      <p:pic>
        <p:nvPicPr>
          <p:cNvPr id="3" name="Graphic 2" descr="Key outline">
            <a:extLst>
              <a:ext uri="{FF2B5EF4-FFF2-40B4-BE49-F238E27FC236}">
                <a16:creationId xmlns:a16="http://schemas.microsoft.com/office/drawing/2014/main" id="{7BF1297C-9E37-6725-3C71-A82C36977A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49221" y="1630110"/>
            <a:ext cx="914400" cy="914400"/>
          </a:xfrm>
          <a:prstGeom prst="rect">
            <a:avLst/>
          </a:prstGeom>
        </p:spPr>
      </p:pic>
      <p:sp>
        <p:nvSpPr>
          <p:cNvPr id="4" name="TextBox 3">
            <a:extLst>
              <a:ext uri="{FF2B5EF4-FFF2-40B4-BE49-F238E27FC236}">
                <a16:creationId xmlns:a16="http://schemas.microsoft.com/office/drawing/2014/main" id="{B2F3F42F-439C-7B66-F228-F12B697D934E}"/>
              </a:ext>
            </a:extLst>
          </p:cNvPr>
          <p:cNvSpPr txBox="1"/>
          <p:nvPr/>
        </p:nvSpPr>
        <p:spPr>
          <a:xfrm>
            <a:off x="4637086" y="1902644"/>
            <a:ext cx="2444644" cy="646331"/>
          </a:xfrm>
          <a:prstGeom prst="rect">
            <a:avLst/>
          </a:prstGeom>
          <a:noFill/>
        </p:spPr>
        <p:txBody>
          <a:bodyPr wrap="none" rtlCol="0">
            <a:spAutoFit/>
          </a:bodyPr>
          <a:lstStyle/>
          <a:p>
            <a:r>
              <a:rPr lang="en-US" b="1" dirty="0"/>
              <a:t>Keyword matching</a:t>
            </a:r>
          </a:p>
          <a:p>
            <a:r>
              <a:rPr lang="en-US" dirty="0"/>
              <a:t>(e.g., urgent, follow up)</a:t>
            </a:r>
          </a:p>
        </p:txBody>
      </p:sp>
      <p:pic>
        <p:nvPicPr>
          <p:cNvPr id="7" name="Graphic 6" descr="User outline">
            <a:extLst>
              <a:ext uri="{FF2B5EF4-FFF2-40B4-BE49-F238E27FC236}">
                <a16:creationId xmlns:a16="http://schemas.microsoft.com/office/drawing/2014/main" id="{94DEBE74-DEA1-861C-E0DB-AF4C9DE4E0D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22869" y="3161359"/>
            <a:ext cx="838912" cy="838912"/>
          </a:xfrm>
          <a:prstGeom prst="rect">
            <a:avLst/>
          </a:prstGeom>
        </p:spPr>
      </p:pic>
      <p:sp>
        <p:nvSpPr>
          <p:cNvPr id="13" name="TextBox 12">
            <a:extLst>
              <a:ext uri="{FF2B5EF4-FFF2-40B4-BE49-F238E27FC236}">
                <a16:creationId xmlns:a16="http://schemas.microsoft.com/office/drawing/2014/main" id="{5AE0CE74-A294-5FD1-2A7B-9908C61F1604}"/>
              </a:ext>
            </a:extLst>
          </p:cNvPr>
          <p:cNvSpPr txBox="1"/>
          <p:nvPr/>
        </p:nvSpPr>
        <p:spPr>
          <a:xfrm>
            <a:off x="4637086" y="3251675"/>
            <a:ext cx="2499645" cy="923330"/>
          </a:xfrm>
          <a:prstGeom prst="rect">
            <a:avLst/>
          </a:prstGeom>
          <a:noFill/>
        </p:spPr>
        <p:txBody>
          <a:bodyPr wrap="square">
            <a:spAutoFit/>
          </a:bodyPr>
          <a:lstStyle/>
          <a:p>
            <a:r>
              <a:rPr lang="en-US" b="1" dirty="0"/>
              <a:t>Sender importance </a:t>
            </a:r>
            <a:r>
              <a:rPr lang="en-US" dirty="0"/>
              <a:t>(e.g., designation, sending frequency)</a:t>
            </a:r>
          </a:p>
        </p:txBody>
      </p:sp>
      <p:pic>
        <p:nvPicPr>
          <p:cNvPr id="19" name="Graphic 18" descr="List outline">
            <a:extLst>
              <a:ext uri="{FF2B5EF4-FFF2-40B4-BE49-F238E27FC236}">
                <a16:creationId xmlns:a16="http://schemas.microsoft.com/office/drawing/2014/main" id="{665E2C88-7306-B468-0212-72FB68F1A97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08132" y="4852560"/>
            <a:ext cx="914400" cy="914400"/>
          </a:xfrm>
          <a:prstGeom prst="rect">
            <a:avLst/>
          </a:prstGeom>
        </p:spPr>
      </p:pic>
      <p:sp>
        <p:nvSpPr>
          <p:cNvPr id="20" name="TextBox 19">
            <a:extLst>
              <a:ext uri="{FF2B5EF4-FFF2-40B4-BE49-F238E27FC236}">
                <a16:creationId xmlns:a16="http://schemas.microsoft.com/office/drawing/2014/main" id="{708B5919-84EF-DB57-FD89-5B08E9114A5D}"/>
              </a:ext>
            </a:extLst>
          </p:cNvPr>
          <p:cNvSpPr txBox="1"/>
          <p:nvPr/>
        </p:nvSpPr>
        <p:spPr>
          <a:xfrm>
            <a:off x="4637086" y="4936566"/>
            <a:ext cx="2848601" cy="1200329"/>
          </a:xfrm>
          <a:prstGeom prst="rect">
            <a:avLst/>
          </a:prstGeom>
          <a:noFill/>
        </p:spPr>
        <p:txBody>
          <a:bodyPr wrap="square">
            <a:spAutoFit/>
          </a:bodyPr>
          <a:lstStyle/>
          <a:p>
            <a:r>
              <a:rPr lang="en-US" b="1" dirty="0"/>
              <a:t>Email properties </a:t>
            </a:r>
          </a:p>
          <a:p>
            <a:r>
              <a:rPr lang="en-US" dirty="0"/>
              <a:t>(e.g., CC list, email length,</a:t>
            </a:r>
          </a:p>
          <a:p>
            <a:r>
              <a:rPr lang="en-US" dirty="0"/>
              <a:t>time of sending, is user mentioned?)</a:t>
            </a:r>
          </a:p>
        </p:txBody>
      </p:sp>
      <p:pic>
        <p:nvPicPr>
          <p:cNvPr id="21" name="Graphic 20" descr="Email with solid fill">
            <a:extLst>
              <a:ext uri="{FF2B5EF4-FFF2-40B4-BE49-F238E27FC236}">
                <a16:creationId xmlns:a16="http://schemas.microsoft.com/office/drawing/2014/main" id="{CB235578-E260-B6DB-D955-D65B82B5519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84940" y="3423359"/>
            <a:ext cx="424454" cy="424454"/>
          </a:xfrm>
          <a:prstGeom prst="rect">
            <a:avLst/>
          </a:prstGeom>
        </p:spPr>
      </p:pic>
      <p:cxnSp>
        <p:nvCxnSpPr>
          <p:cNvPr id="22" name="Straight Connector 21">
            <a:extLst>
              <a:ext uri="{FF2B5EF4-FFF2-40B4-BE49-F238E27FC236}">
                <a16:creationId xmlns:a16="http://schemas.microsoft.com/office/drawing/2014/main" id="{7ACB1963-54FB-8BC6-506D-DB2575D34577}"/>
              </a:ext>
            </a:extLst>
          </p:cNvPr>
          <p:cNvCxnSpPr>
            <a:cxnSpLocks/>
          </p:cNvCxnSpPr>
          <p:nvPr/>
        </p:nvCxnSpPr>
        <p:spPr>
          <a:xfrm>
            <a:off x="1476700" y="3732107"/>
            <a:ext cx="944043"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505C279-31EA-58B5-7961-E2BBA9E09DC3}"/>
              </a:ext>
            </a:extLst>
          </p:cNvPr>
          <p:cNvCxnSpPr>
            <a:cxnSpLocks/>
          </p:cNvCxnSpPr>
          <p:nvPr/>
        </p:nvCxnSpPr>
        <p:spPr>
          <a:xfrm flipV="1">
            <a:off x="2420743" y="2155972"/>
            <a:ext cx="0" cy="321933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ED98385-E738-7140-FCB4-46B689C9ED99}"/>
              </a:ext>
            </a:extLst>
          </p:cNvPr>
          <p:cNvCxnSpPr>
            <a:cxnSpLocks/>
          </p:cNvCxnSpPr>
          <p:nvPr/>
        </p:nvCxnSpPr>
        <p:spPr>
          <a:xfrm>
            <a:off x="2420743" y="2155972"/>
            <a:ext cx="672835"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8A23FBD8-B153-B935-2875-522328AFD742}"/>
              </a:ext>
            </a:extLst>
          </p:cNvPr>
          <p:cNvCxnSpPr>
            <a:cxnSpLocks/>
          </p:cNvCxnSpPr>
          <p:nvPr/>
        </p:nvCxnSpPr>
        <p:spPr>
          <a:xfrm>
            <a:off x="2420743" y="5375305"/>
            <a:ext cx="672835"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8C5796C7-B57E-0C38-7659-6F3E6150AFFA}"/>
              </a:ext>
            </a:extLst>
          </p:cNvPr>
          <p:cNvCxnSpPr>
            <a:cxnSpLocks/>
          </p:cNvCxnSpPr>
          <p:nvPr/>
        </p:nvCxnSpPr>
        <p:spPr>
          <a:xfrm>
            <a:off x="2420743" y="3732107"/>
            <a:ext cx="672835"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14A28DA0-9B08-4384-AB89-B182242F6665}"/>
              </a:ext>
            </a:extLst>
          </p:cNvPr>
          <p:cNvSpPr/>
          <p:nvPr/>
        </p:nvSpPr>
        <p:spPr>
          <a:xfrm>
            <a:off x="2657742" y="1091040"/>
            <a:ext cx="5366760" cy="5600314"/>
          </a:xfrm>
          <a:prstGeom prst="ellipse">
            <a:avLst/>
          </a:prstGeom>
          <a:noFill/>
          <a:ln>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prstDash val="sysDash"/>
              </a:ln>
              <a:solidFill>
                <a:srgbClr val="C00000"/>
              </a:solidFill>
            </a:endParaRPr>
          </a:p>
        </p:txBody>
      </p:sp>
      <p:sp>
        <p:nvSpPr>
          <p:cNvPr id="5" name="TextBox 4">
            <a:extLst>
              <a:ext uri="{FF2B5EF4-FFF2-40B4-BE49-F238E27FC236}">
                <a16:creationId xmlns:a16="http://schemas.microsoft.com/office/drawing/2014/main" id="{1533CF70-A75A-0E58-817F-0D982F28EB3B}"/>
              </a:ext>
            </a:extLst>
          </p:cNvPr>
          <p:cNvSpPr txBox="1"/>
          <p:nvPr/>
        </p:nvSpPr>
        <p:spPr>
          <a:xfrm>
            <a:off x="7838667" y="2221344"/>
            <a:ext cx="3886977" cy="646331"/>
          </a:xfrm>
          <a:prstGeom prst="rect">
            <a:avLst/>
          </a:prstGeom>
          <a:noFill/>
        </p:spPr>
        <p:txBody>
          <a:bodyPr wrap="square">
            <a:spAutoFit/>
          </a:bodyPr>
          <a:lstStyle/>
          <a:p>
            <a:pPr algn="ctr"/>
            <a:r>
              <a:rPr lang="en-US" b="1" dirty="0">
                <a:solidFill>
                  <a:srgbClr val="C00000"/>
                </a:solidFill>
              </a:rPr>
              <a:t>No contextual understanding -&gt; low labeling quality!</a:t>
            </a:r>
          </a:p>
        </p:txBody>
      </p:sp>
      <p:sp>
        <p:nvSpPr>
          <p:cNvPr id="10" name="TextBox 9">
            <a:extLst>
              <a:ext uri="{FF2B5EF4-FFF2-40B4-BE49-F238E27FC236}">
                <a16:creationId xmlns:a16="http://schemas.microsoft.com/office/drawing/2014/main" id="{CD628B90-5DAE-C8D1-D1D8-AA6B9577762A}"/>
              </a:ext>
            </a:extLst>
          </p:cNvPr>
          <p:cNvSpPr txBox="1"/>
          <p:nvPr/>
        </p:nvSpPr>
        <p:spPr>
          <a:xfrm>
            <a:off x="8377482" y="3554107"/>
            <a:ext cx="2692635" cy="646331"/>
          </a:xfrm>
          <a:prstGeom prst="rect">
            <a:avLst/>
          </a:prstGeom>
          <a:noFill/>
        </p:spPr>
        <p:txBody>
          <a:bodyPr wrap="square">
            <a:spAutoFit/>
          </a:bodyPr>
          <a:lstStyle/>
          <a:p>
            <a:pPr algn="ctr"/>
            <a:r>
              <a:rPr lang="en-US" b="1" dirty="0">
                <a:solidFill>
                  <a:srgbClr val="C00000"/>
                </a:solidFill>
              </a:rPr>
              <a:t>Huge manual effort for </a:t>
            </a:r>
          </a:p>
          <a:p>
            <a:pPr algn="ctr"/>
            <a:r>
              <a:rPr lang="en-US" b="1" dirty="0">
                <a:solidFill>
                  <a:srgbClr val="C00000"/>
                </a:solidFill>
              </a:rPr>
              <a:t>feature selection!</a:t>
            </a:r>
          </a:p>
        </p:txBody>
      </p:sp>
      <p:sp>
        <p:nvSpPr>
          <p:cNvPr id="11" name="TextBox 10">
            <a:extLst>
              <a:ext uri="{FF2B5EF4-FFF2-40B4-BE49-F238E27FC236}">
                <a16:creationId xmlns:a16="http://schemas.microsoft.com/office/drawing/2014/main" id="{D6715648-4629-EDC9-35AC-64335AB3FC7B}"/>
              </a:ext>
            </a:extLst>
          </p:cNvPr>
          <p:cNvSpPr txBox="1"/>
          <p:nvPr/>
        </p:nvSpPr>
        <p:spPr>
          <a:xfrm>
            <a:off x="8261500" y="5075065"/>
            <a:ext cx="3162326" cy="923330"/>
          </a:xfrm>
          <a:prstGeom prst="rect">
            <a:avLst/>
          </a:prstGeom>
          <a:noFill/>
        </p:spPr>
        <p:txBody>
          <a:bodyPr wrap="square">
            <a:spAutoFit/>
          </a:bodyPr>
          <a:lstStyle/>
          <a:p>
            <a:pPr algn="ctr"/>
            <a:r>
              <a:rPr lang="en-US" b="1" dirty="0">
                <a:solidFill>
                  <a:srgbClr val="C00000"/>
                </a:solidFill>
              </a:rPr>
              <a:t>No contextual information -&gt; Difficult to personalize </a:t>
            </a:r>
          </a:p>
          <a:p>
            <a:pPr algn="ctr"/>
            <a:r>
              <a:rPr lang="en-US" b="1" dirty="0">
                <a:solidFill>
                  <a:srgbClr val="C00000"/>
                </a:solidFill>
              </a:rPr>
              <a:t>or adapt per user  </a:t>
            </a:r>
          </a:p>
        </p:txBody>
      </p:sp>
      <p:sp>
        <p:nvSpPr>
          <p:cNvPr id="8" name="Slide Number Placeholder 7">
            <a:extLst>
              <a:ext uri="{FF2B5EF4-FFF2-40B4-BE49-F238E27FC236}">
                <a16:creationId xmlns:a16="http://schemas.microsoft.com/office/drawing/2014/main" id="{35CF86DB-CFDF-A256-4F90-91DBC924B751}"/>
              </a:ext>
            </a:extLst>
          </p:cNvPr>
          <p:cNvSpPr>
            <a:spLocks noGrp="1"/>
          </p:cNvSpPr>
          <p:nvPr>
            <p:ph type="sldNum" sz="quarter" idx="12"/>
          </p:nvPr>
        </p:nvSpPr>
        <p:spPr/>
        <p:txBody>
          <a:bodyPr/>
          <a:lstStyle/>
          <a:p>
            <a:fld id="{6F9C56B4-EE17-406D-85B7-8F5642CBD9E7}" type="slidenum">
              <a:rPr lang="en-US" smtClean="0"/>
              <a:t>4</a:t>
            </a:fld>
            <a:endParaRPr lang="en-US"/>
          </a:p>
        </p:txBody>
      </p:sp>
    </p:spTree>
    <p:extLst>
      <p:ext uri="{BB962C8B-B14F-4D97-AF65-F5344CB8AC3E}">
        <p14:creationId xmlns:p14="http://schemas.microsoft.com/office/powerpoint/2010/main" val="267132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20728-F078-9519-4A1D-945B4BC1C4E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8A58D06-2BFB-201F-99BD-A20E34FF8799}"/>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LLMs are a natural fit for email labeling</a:t>
            </a:r>
          </a:p>
        </p:txBody>
      </p:sp>
      <p:pic>
        <p:nvPicPr>
          <p:cNvPr id="12" name="Graphic 11" descr="Chat outline">
            <a:extLst>
              <a:ext uri="{FF2B5EF4-FFF2-40B4-BE49-F238E27FC236}">
                <a16:creationId xmlns:a16="http://schemas.microsoft.com/office/drawing/2014/main" id="{0559DED8-1933-A71E-36A8-66C340B790C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12078" y="1766843"/>
            <a:ext cx="1249822" cy="1249822"/>
          </a:xfrm>
          <a:prstGeom prst="rect">
            <a:avLst/>
          </a:prstGeom>
        </p:spPr>
      </p:pic>
      <p:sp>
        <p:nvSpPr>
          <p:cNvPr id="15" name="TextBox 14">
            <a:extLst>
              <a:ext uri="{FF2B5EF4-FFF2-40B4-BE49-F238E27FC236}">
                <a16:creationId xmlns:a16="http://schemas.microsoft.com/office/drawing/2014/main" id="{45D6CF34-F28B-CAA4-3574-58FD9A7A26BE}"/>
              </a:ext>
            </a:extLst>
          </p:cNvPr>
          <p:cNvSpPr txBox="1"/>
          <p:nvPr/>
        </p:nvSpPr>
        <p:spPr>
          <a:xfrm>
            <a:off x="3140579" y="2068588"/>
            <a:ext cx="6127334" cy="646331"/>
          </a:xfrm>
          <a:prstGeom prst="rect">
            <a:avLst/>
          </a:prstGeom>
          <a:noFill/>
        </p:spPr>
        <p:txBody>
          <a:bodyPr wrap="square">
            <a:spAutoFit/>
          </a:bodyPr>
          <a:lstStyle/>
          <a:p>
            <a:pPr lvl="0"/>
            <a:r>
              <a:rPr lang="en-US" sz="1800" dirty="0"/>
              <a:t>SOTA language modeling technique with </a:t>
            </a:r>
            <a:r>
              <a:rPr lang="en-US" sz="1800" b="1" dirty="0"/>
              <a:t>deep contextual understanding</a:t>
            </a:r>
            <a:r>
              <a:rPr lang="en-US" sz="1800" dirty="0"/>
              <a:t>  -&gt; high quality labeling</a:t>
            </a:r>
          </a:p>
        </p:txBody>
      </p:sp>
      <p:pic>
        <p:nvPicPr>
          <p:cNvPr id="17" name="Graphic 16" descr="Storytelling outline">
            <a:extLst>
              <a:ext uri="{FF2B5EF4-FFF2-40B4-BE49-F238E27FC236}">
                <a16:creationId xmlns:a16="http://schemas.microsoft.com/office/drawing/2014/main" id="{E6DC3F29-279E-A127-92A1-2503399CB7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79789" y="3518731"/>
            <a:ext cx="914400" cy="914400"/>
          </a:xfrm>
          <a:prstGeom prst="rect">
            <a:avLst/>
          </a:prstGeom>
        </p:spPr>
      </p:pic>
      <p:sp>
        <p:nvSpPr>
          <p:cNvPr id="23" name="TextBox 22">
            <a:extLst>
              <a:ext uri="{FF2B5EF4-FFF2-40B4-BE49-F238E27FC236}">
                <a16:creationId xmlns:a16="http://schemas.microsoft.com/office/drawing/2014/main" id="{0CBE431E-D3CF-5D3A-08F8-FFC7A188BACE}"/>
              </a:ext>
            </a:extLst>
          </p:cNvPr>
          <p:cNvSpPr txBox="1"/>
          <p:nvPr/>
        </p:nvSpPr>
        <p:spPr>
          <a:xfrm>
            <a:off x="3140579" y="3652765"/>
            <a:ext cx="6127334" cy="646331"/>
          </a:xfrm>
          <a:prstGeom prst="rect">
            <a:avLst/>
          </a:prstGeom>
          <a:noFill/>
        </p:spPr>
        <p:txBody>
          <a:bodyPr wrap="square">
            <a:spAutoFit/>
          </a:bodyPr>
          <a:lstStyle/>
          <a:p>
            <a:pPr lvl="0"/>
            <a:r>
              <a:rPr lang="en-US" sz="1800" dirty="0"/>
              <a:t>Emails are almost exclusively in </a:t>
            </a:r>
            <a:r>
              <a:rPr lang="en-US" sz="1800" b="1" dirty="0"/>
              <a:t>natural language </a:t>
            </a:r>
            <a:r>
              <a:rPr lang="en-US" sz="1800" dirty="0"/>
              <a:t>(only some metadata is not e.g., timestamps)</a:t>
            </a:r>
          </a:p>
        </p:txBody>
      </p:sp>
      <p:pic>
        <p:nvPicPr>
          <p:cNvPr id="28" name="Graphic 27" descr="Venn diagram outline">
            <a:extLst>
              <a:ext uri="{FF2B5EF4-FFF2-40B4-BE49-F238E27FC236}">
                <a16:creationId xmlns:a16="http://schemas.microsoft.com/office/drawing/2014/main" id="{B987168C-982E-8C06-49BF-5A8FF611DB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79789" y="5159524"/>
            <a:ext cx="914400" cy="914400"/>
          </a:xfrm>
          <a:prstGeom prst="rect">
            <a:avLst/>
          </a:prstGeom>
        </p:spPr>
      </p:pic>
      <p:sp>
        <p:nvSpPr>
          <p:cNvPr id="30" name="TextBox 29">
            <a:extLst>
              <a:ext uri="{FF2B5EF4-FFF2-40B4-BE49-F238E27FC236}">
                <a16:creationId xmlns:a16="http://schemas.microsoft.com/office/drawing/2014/main" id="{862630DE-5AB7-E053-9507-B0D35A0CDC05}"/>
              </a:ext>
            </a:extLst>
          </p:cNvPr>
          <p:cNvSpPr txBox="1"/>
          <p:nvPr/>
        </p:nvSpPr>
        <p:spPr>
          <a:xfrm>
            <a:off x="3140579" y="5353379"/>
            <a:ext cx="6127334" cy="646331"/>
          </a:xfrm>
          <a:prstGeom prst="rect">
            <a:avLst/>
          </a:prstGeom>
          <a:noFill/>
        </p:spPr>
        <p:txBody>
          <a:bodyPr wrap="square">
            <a:spAutoFit/>
          </a:bodyPr>
          <a:lstStyle/>
          <a:p>
            <a:pPr lvl="0"/>
            <a:r>
              <a:rPr lang="en-US" sz="1800" dirty="0"/>
              <a:t>LLMs directly take in text input and </a:t>
            </a:r>
            <a:r>
              <a:rPr lang="en-US" sz="1800" b="1" dirty="0"/>
              <a:t>do not require </a:t>
            </a:r>
            <a:r>
              <a:rPr lang="en-US" sz="1800" dirty="0"/>
              <a:t>manual input feature selection </a:t>
            </a:r>
          </a:p>
        </p:txBody>
      </p:sp>
      <p:sp>
        <p:nvSpPr>
          <p:cNvPr id="2" name="Slide Number Placeholder 1">
            <a:extLst>
              <a:ext uri="{FF2B5EF4-FFF2-40B4-BE49-F238E27FC236}">
                <a16:creationId xmlns:a16="http://schemas.microsoft.com/office/drawing/2014/main" id="{FB4EEF03-5A37-2554-2CEA-33E3B02CBF81}"/>
              </a:ext>
            </a:extLst>
          </p:cNvPr>
          <p:cNvSpPr>
            <a:spLocks noGrp="1"/>
          </p:cNvSpPr>
          <p:nvPr>
            <p:ph type="sldNum" sz="quarter" idx="12"/>
          </p:nvPr>
        </p:nvSpPr>
        <p:spPr/>
        <p:txBody>
          <a:bodyPr/>
          <a:lstStyle/>
          <a:p>
            <a:fld id="{6F9C56B4-EE17-406D-85B7-8F5642CBD9E7}" type="slidenum">
              <a:rPr lang="en-US" smtClean="0"/>
              <a:t>5</a:t>
            </a:fld>
            <a:endParaRPr lang="en-US"/>
          </a:p>
        </p:txBody>
      </p:sp>
    </p:spTree>
    <p:extLst>
      <p:ext uri="{BB962C8B-B14F-4D97-AF65-F5344CB8AC3E}">
        <p14:creationId xmlns:p14="http://schemas.microsoft.com/office/powerpoint/2010/main" val="1762573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3"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2F256-900F-D484-D16A-ADADBD7F683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52121F8-EB9D-4D61-3145-152F3C1CCA7D}"/>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Email is an extremely high-volume application</a:t>
            </a:r>
          </a:p>
        </p:txBody>
      </p:sp>
      <p:sp>
        <p:nvSpPr>
          <p:cNvPr id="4" name="TextBox 3">
            <a:extLst>
              <a:ext uri="{FF2B5EF4-FFF2-40B4-BE49-F238E27FC236}">
                <a16:creationId xmlns:a16="http://schemas.microsoft.com/office/drawing/2014/main" id="{6AE9F56D-D8C6-6F74-FA8F-ECDFF89B9159}"/>
              </a:ext>
            </a:extLst>
          </p:cNvPr>
          <p:cNvSpPr txBox="1"/>
          <p:nvPr/>
        </p:nvSpPr>
        <p:spPr>
          <a:xfrm>
            <a:off x="94002" y="6581001"/>
            <a:ext cx="3089115" cy="338554"/>
          </a:xfrm>
          <a:prstGeom prst="rect">
            <a:avLst/>
          </a:prstGeom>
          <a:noFill/>
        </p:spPr>
        <p:txBody>
          <a:bodyPr wrap="none" rtlCol="0">
            <a:spAutoFit/>
          </a:bodyPr>
          <a:lstStyle/>
          <a:p>
            <a:r>
              <a:rPr lang="en-US" sz="1600" dirty="0"/>
              <a:t>Figure source: www.statista.com</a:t>
            </a:r>
          </a:p>
        </p:txBody>
      </p:sp>
      <p:sp>
        <p:nvSpPr>
          <p:cNvPr id="22" name="TextBox 21">
            <a:extLst>
              <a:ext uri="{FF2B5EF4-FFF2-40B4-BE49-F238E27FC236}">
                <a16:creationId xmlns:a16="http://schemas.microsoft.com/office/drawing/2014/main" id="{21995825-20FB-FF5A-0F2E-5661429568C7}"/>
              </a:ext>
            </a:extLst>
          </p:cNvPr>
          <p:cNvSpPr txBox="1"/>
          <p:nvPr/>
        </p:nvSpPr>
        <p:spPr>
          <a:xfrm>
            <a:off x="1837018" y="1308060"/>
            <a:ext cx="8785404" cy="369332"/>
          </a:xfrm>
          <a:prstGeom prst="rect">
            <a:avLst/>
          </a:prstGeom>
          <a:noFill/>
        </p:spPr>
        <p:txBody>
          <a:bodyPr wrap="square">
            <a:spAutoFit/>
          </a:bodyPr>
          <a:lstStyle/>
          <a:p>
            <a:pPr algn="ctr"/>
            <a:r>
              <a:rPr lang="en-US" b="1" dirty="0">
                <a:solidFill>
                  <a:srgbClr val="C00000"/>
                </a:solidFill>
              </a:rPr>
              <a:t>Running GPT for even 1/10</a:t>
            </a:r>
            <a:r>
              <a:rPr lang="en-US" b="1" baseline="30000" dirty="0">
                <a:solidFill>
                  <a:srgbClr val="C00000"/>
                </a:solidFill>
              </a:rPr>
              <a:t>th</a:t>
            </a:r>
            <a:r>
              <a:rPr lang="en-US" b="1" dirty="0">
                <a:solidFill>
                  <a:srgbClr val="C00000"/>
                </a:solidFill>
              </a:rPr>
              <a:t> of the emails -&gt; labeling cost is O(billion USD)</a:t>
            </a:r>
          </a:p>
        </p:txBody>
      </p:sp>
      <p:sp>
        <p:nvSpPr>
          <p:cNvPr id="24" name="TextBox 23">
            <a:extLst>
              <a:ext uri="{FF2B5EF4-FFF2-40B4-BE49-F238E27FC236}">
                <a16:creationId xmlns:a16="http://schemas.microsoft.com/office/drawing/2014/main" id="{B54FFEDF-912D-9558-608D-6C550CEF1BC0}"/>
              </a:ext>
            </a:extLst>
          </p:cNvPr>
          <p:cNvSpPr txBox="1"/>
          <p:nvPr/>
        </p:nvSpPr>
        <p:spPr>
          <a:xfrm>
            <a:off x="838200" y="5895475"/>
            <a:ext cx="10515600" cy="369332"/>
          </a:xfrm>
          <a:prstGeom prst="rect">
            <a:avLst/>
          </a:prstGeom>
          <a:noFill/>
        </p:spPr>
        <p:txBody>
          <a:bodyPr wrap="square">
            <a:spAutoFit/>
          </a:bodyPr>
          <a:lstStyle/>
          <a:p>
            <a:pPr algn="ctr"/>
            <a:r>
              <a:rPr lang="en-US" b="1" i="1" dirty="0">
                <a:solidFill>
                  <a:srgbClr val="C00000"/>
                </a:solidFill>
              </a:rPr>
              <a:t>Significant dent in Outlook’s budget to label even 10% emails with current GPT4.1 API costs</a:t>
            </a:r>
          </a:p>
        </p:txBody>
      </p:sp>
      <p:pic>
        <p:nvPicPr>
          <p:cNvPr id="3" name="Picture 2" descr="A graph of email received&#10;&#10;AI-generated content may be incorrect.">
            <a:extLst>
              <a:ext uri="{FF2B5EF4-FFF2-40B4-BE49-F238E27FC236}">
                <a16:creationId xmlns:a16="http://schemas.microsoft.com/office/drawing/2014/main" id="{CF6DF4DF-3465-F670-3F40-5F933985CF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737448"/>
            <a:ext cx="5744264" cy="3590165"/>
          </a:xfrm>
          <a:prstGeom prst="rect">
            <a:avLst/>
          </a:prstGeom>
        </p:spPr>
      </p:pic>
      <p:pic>
        <p:nvPicPr>
          <p:cNvPr id="7" name="Picture 6" descr="A graph of numbers and bars&#10;&#10;AI-generated content may be incorrect.">
            <a:extLst>
              <a:ext uri="{FF2B5EF4-FFF2-40B4-BE49-F238E27FC236}">
                <a16:creationId xmlns:a16="http://schemas.microsoft.com/office/drawing/2014/main" id="{98157E58-9E29-07E4-62FE-39019C72E0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4265" y="1776657"/>
            <a:ext cx="6447736" cy="3582076"/>
          </a:xfrm>
          <a:prstGeom prst="rect">
            <a:avLst/>
          </a:prstGeom>
        </p:spPr>
      </p:pic>
      <p:sp>
        <p:nvSpPr>
          <p:cNvPr id="2" name="Slide Number Placeholder 1">
            <a:extLst>
              <a:ext uri="{FF2B5EF4-FFF2-40B4-BE49-F238E27FC236}">
                <a16:creationId xmlns:a16="http://schemas.microsoft.com/office/drawing/2014/main" id="{1D126EFF-8CA0-CFCD-A9E7-2328808520FE}"/>
              </a:ext>
            </a:extLst>
          </p:cNvPr>
          <p:cNvSpPr>
            <a:spLocks noGrp="1"/>
          </p:cNvSpPr>
          <p:nvPr>
            <p:ph type="sldNum" sz="quarter" idx="12"/>
          </p:nvPr>
        </p:nvSpPr>
        <p:spPr/>
        <p:txBody>
          <a:bodyPr/>
          <a:lstStyle/>
          <a:p>
            <a:fld id="{6F9C56B4-EE17-406D-85B7-8F5642CBD9E7}" type="slidenum">
              <a:rPr lang="en-US" smtClean="0"/>
              <a:t>6</a:t>
            </a:fld>
            <a:endParaRPr lang="en-US"/>
          </a:p>
        </p:txBody>
      </p:sp>
    </p:spTree>
    <p:extLst>
      <p:ext uri="{BB962C8B-B14F-4D97-AF65-F5344CB8AC3E}">
        <p14:creationId xmlns:p14="http://schemas.microsoft.com/office/powerpoint/2010/main" val="557338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D53D6-9FD1-355C-99C6-F27863A65A4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095BD3D-1F9C-8DC8-2DD3-1B3B5F80C7AD}"/>
              </a:ext>
            </a:extLst>
          </p:cNvPr>
          <p:cNvSpPr txBox="1">
            <a:spLocks/>
          </p:cNvSpPr>
          <p:nvPr/>
        </p:nvSpPr>
        <p:spPr>
          <a:xfrm>
            <a:off x="179007" y="422713"/>
            <a:ext cx="11930383" cy="7636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300" dirty="0"/>
              <a:t>Can we have near-GPT labeling quality at lower cost?</a:t>
            </a:r>
          </a:p>
        </p:txBody>
      </p:sp>
      <p:pic>
        <p:nvPicPr>
          <p:cNvPr id="9" name="Graphic 8" descr="Coins outline">
            <a:extLst>
              <a:ext uri="{FF2B5EF4-FFF2-40B4-BE49-F238E27FC236}">
                <a16:creationId xmlns:a16="http://schemas.microsoft.com/office/drawing/2014/main" id="{C02D26CC-CE52-5B7A-E496-EEE030CDFC1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09979" y="2341230"/>
            <a:ext cx="875194" cy="875194"/>
          </a:xfrm>
          <a:prstGeom prst="rect">
            <a:avLst/>
          </a:prstGeom>
        </p:spPr>
      </p:pic>
      <p:sp>
        <p:nvSpPr>
          <p:cNvPr id="11" name="TextBox 10">
            <a:extLst>
              <a:ext uri="{FF2B5EF4-FFF2-40B4-BE49-F238E27FC236}">
                <a16:creationId xmlns:a16="http://schemas.microsoft.com/office/drawing/2014/main" id="{12F9B091-7116-65F3-E0A4-028323894C0A}"/>
              </a:ext>
            </a:extLst>
          </p:cNvPr>
          <p:cNvSpPr txBox="1"/>
          <p:nvPr/>
        </p:nvSpPr>
        <p:spPr>
          <a:xfrm>
            <a:off x="2446233" y="2594161"/>
            <a:ext cx="6492668" cy="369332"/>
          </a:xfrm>
          <a:prstGeom prst="rect">
            <a:avLst/>
          </a:prstGeom>
          <a:noFill/>
        </p:spPr>
        <p:txBody>
          <a:bodyPr wrap="square">
            <a:spAutoFit/>
          </a:bodyPr>
          <a:lstStyle/>
          <a:p>
            <a:r>
              <a:rPr lang="en-US" dirty="0"/>
              <a:t>How can we </a:t>
            </a:r>
            <a:r>
              <a:rPr lang="en-US" b="1" dirty="0"/>
              <a:t>approximate</a:t>
            </a:r>
            <a:r>
              <a:rPr lang="en-US" dirty="0"/>
              <a:t> GPT labeling with </a:t>
            </a:r>
            <a:r>
              <a:rPr lang="en-US" b="1" dirty="0"/>
              <a:t>cheaper</a:t>
            </a:r>
            <a:r>
              <a:rPr lang="en-US" dirty="0"/>
              <a:t> models?</a:t>
            </a:r>
          </a:p>
        </p:txBody>
      </p:sp>
      <p:sp>
        <p:nvSpPr>
          <p:cNvPr id="2" name="TextBox 1">
            <a:extLst>
              <a:ext uri="{FF2B5EF4-FFF2-40B4-BE49-F238E27FC236}">
                <a16:creationId xmlns:a16="http://schemas.microsoft.com/office/drawing/2014/main" id="{A8C82858-B04B-8131-400C-8F19D7FE4922}"/>
              </a:ext>
            </a:extLst>
          </p:cNvPr>
          <p:cNvSpPr txBox="1"/>
          <p:nvPr/>
        </p:nvSpPr>
        <p:spPr>
          <a:xfrm>
            <a:off x="2446232" y="4480717"/>
            <a:ext cx="7090873" cy="369332"/>
          </a:xfrm>
          <a:prstGeom prst="rect">
            <a:avLst/>
          </a:prstGeom>
          <a:noFill/>
        </p:spPr>
        <p:txBody>
          <a:bodyPr wrap="square">
            <a:spAutoFit/>
          </a:bodyPr>
          <a:lstStyle/>
          <a:p>
            <a:r>
              <a:rPr lang="en-US" dirty="0"/>
              <a:t>How do we </a:t>
            </a:r>
            <a:r>
              <a:rPr lang="en-US" b="1" dirty="0"/>
              <a:t>efficiently</a:t>
            </a:r>
            <a:r>
              <a:rPr lang="en-US" dirty="0"/>
              <a:t> provision resources for such labeling?</a:t>
            </a:r>
          </a:p>
        </p:txBody>
      </p:sp>
      <p:pic>
        <p:nvPicPr>
          <p:cNvPr id="5" name="Graphic 4" descr="Processor outline">
            <a:extLst>
              <a:ext uri="{FF2B5EF4-FFF2-40B4-BE49-F238E27FC236}">
                <a16:creationId xmlns:a16="http://schemas.microsoft.com/office/drawing/2014/main" id="{0CF6BB0C-465A-9E86-0F32-BEBF0A4617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09979" y="4104288"/>
            <a:ext cx="914400" cy="914400"/>
          </a:xfrm>
          <a:prstGeom prst="rect">
            <a:avLst/>
          </a:prstGeom>
        </p:spPr>
      </p:pic>
      <p:sp>
        <p:nvSpPr>
          <p:cNvPr id="3" name="Slide Number Placeholder 2">
            <a:extLst>
              <a:ext uri="{FF2B5EF4-FFF2-40B4-BE49-F238E27FC236}">
                <a16:creationId xmlns:a16="http://schemas.microsoft.com/office/drawing/2014/main" id="{08E75F25-4F08-8179-F64A-9E82DA11E4B9}"/>
              </a:ext>
            </a:extLst>
          </p:cNvPr>
          <p:cNvSpPr>
            <a:spLocks noGrp="1"/>
          </p:cNvSpPr>
          <p:nvPr>
            <p:ph type="sldNum" sz="quarter" idx="12"/>
          </p:nvPr>
        </p:nvSpPr>
        <p:spPr/>
        <p:txBody>
          <a:bodyPr/>
          <a:lstStyle/>
          <a:p>
            <a:fld id="{6F9C56B4-EE17-406D-85B7-8F5642CBD9E7}" type="slidenum">
              <a:rPr lang="en-US" smtClean="0"/>
              <a:t>7</a:t>
            </a:fld>
            <a:endParaRPr lang="en-US"/>
          </a:p>
        </p:txBody>
      </p:sp>
    </p:spTree>
    <p:extLst>
      <p:ext uri="{BB962C8B-B14F-4D97-AF65-F5344CB8AC3E}">
        <p14:creationId xmlns:p14="http://schemas.microsoft.com/office/powerpoint/2010/main" val="309073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E41D4-D384-BB0F-25AD-EB6C8D05137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84B2184-6707-1491-7562-488AF68163E9}"/>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Email labels can have different specificities</a:t>
            </a:r>
          </a:p>
        </p:txBody>
      </p:sp>
      <p:pic>
        <p:nvPicPr>
          <p:cNvPr id="17" name="Graphic 16" descr="Hourglass 60% outline">
            <a:extLst>
              <a:ext uri="{FF2B5EF4-FFF2-40B4-BE49-F238E27FC236}">
                <a16:creationId xmlns:a16="http://schemas.microsoft.com/office/drawing/2014/main" id="{9FCA79FF-0856-47F3-362B-8074029754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75536" y="3574161"/>
            <a:ext cx="668825" cy="668825"/>
          </a:xfrm>
          <a:prstGeom prst="rect">
            <a:avLst/>
          </a:prstGeom>
        </p:spPr>
      </p:pic>
      <p:pic>
        <p:nvPicPr>
          <p:cNvPr id="19" name="Graphic 18" descr="Call center outline">
            <a:extLst>
              <a:ext uri="{FF2B5EF4-FFF2-40B4-BE49-F238E27FC236}">
                <a16:creationId xmlns:a16="http://schemas.microsoft.com/office/drawing/2014/main" id="{4A732C79-0B23-5A05-9C4D-0D57DA62802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60660" y="2467428"/>
            <a:ext cx="668825" cy="668825"/>
          </a:xfrm>
          <a:prstGeom prst="rect">
            <a:avLst/>
          </a:prstGeom>
        </p:spPr>
      </p:pic>
      <p:pic>
        <p:nvPicPr>
          <p:cNvPr id="21" name="Graphic 20" descr="Clipboard Partially Checked outline">
            <a:extLst>
              <a:ext uri="{FF2B5EF4-FFF2-40B4-BE49-F238E27FC236}">
                <a16:creationId xmlns:a16="http://schemas.microsoft.com/office/drawing/2014/main" id="{CEA2B94A-C4B6-B9CF-9426-C27BAB771EB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60660" y="4627445"/>
            <a:ext cx="730007" cy="730007"/>
          </a:xfrm>
          <a:prstGeom prst="rect">
            <a:avLst/>
          </a:prstGeom>
        </p:spPr>
      </p:pic>
      <p:pic>
        <p:nvPicPr>
          <p:cNvPr id="23" name="Graphic 22" descr="Monthly calendar outline">
            <a:extLst>
              <a:ext uri="{FF2B5EF4-FFF2-40B4-BE49-F238E27FC236}">
                <a16:creationId xmlns:a16="http://schemas.microsoft.com/office/drawing/2014/main" id="{0813F945-9DDC-D2DB-F38E-88AEA67BBE5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95152" y="5856284"/>
            <a:ext cx="649209" cy="649209"/>
          </a:xfrm>
          <a:prstGeom prst="rect">
            <a:avLst/>
          </a:prstGeom>
        </p:spPr>
      </p:pic>
      <p:sp>
        <p:nvSpPr>
          <p:cNvPr id="30" name="TextBox 29">
            <a:extLst>
              <a:ext uri="{FF2B5EF4-FFF2-40B4-BE49-F238E27FC236}">
                <a16:creationId xmlns:a16="http://schemas.microsoft.com/office/drawing/2014/main" id="{FC80B9DD-9D61-898F-A7B0-9ECE96887439}"/>
              </a:ext>
            </a:extLst>
          </p:cNvPr>
          <p:cNvSpPr txBox="1"/>
          <p:nvPr/>
        </p:nvSpPr>
        <p:spPr>
          <a:xfrm>
            <a:off x="2326672" y="2710983"/>
            <a:ext cx="3376171" cy="369332"/>
          </a:xfrm>
          <a:prstGeom prst="rect">
            <a:avLst/>
          </a:prstGeom>
          <a:noFill/>
        </p:spPr>
        <p:txBody>
          <a:bodyPr wrap="square">
            <a:spAutoFit/>
          </a:bodyPr>
          <a:lstStyle/>
          <a:p>
            <a:r>
              <a:rPr lang="en-US" dirty="0"/>
              <a:t>Needs Reply label ( </a:t>
            </a:r>
            <a:r>
              <a:rPr lang="en-US" dirty="0">
                <a:solidFill>
                  <a:schemeClr val="tx2">
                    <a:lumMod val="50000"/>
                    <a:lumOff val="50000"/>
                  </a:schemeClr>
                </a:solidFill>
              </a:rPr>
              <a:t>Binary 0 / 1</a:t>
            </a:r>
            <a:r>
              <a:rPr lang="en-US" dirty="0">
                <a:solidFill>
                  <a:srgbClr val="EE0000"/>
                </a:solidFill>
              </a:rPr>
              <a:t> </a:t>
            </a:r>
            <a:r>
              <a:rPr lang="en-US" dirty="0"/>
              <a:t>)</a:t>
            </a:r>
          </a:p>
        </p:txBody>
      </p:sp>
      <p:sp>
        <p:nvSpPr>
          <p:cNvPr id="31" name="TextBox 30">
            <a:extLst>
              <a:ext uri="{FF2B5EF4-FFF2-40B4-BE49-F238E27FC236}">
                <a16:creationId xmlns:a16="http://schemas.microsoft.com/office/drawing/2014/main" id="{AE930CA3-0784-C93D-BE69-D2C8448DBAA3}"/>
              </a:ext>
            </a:extLst>
          </p:cNvPr>
          <p:cNvSpPr txBox="1"/>
          <p:nvPr/>
        </p:nvSpPr>
        <p:spPr>
          <a:xfrm>
            <a:off x="2350094" y="3729822"/>
            <a:ext cx="3204672" cy="369332"/>
          </a:xfrm>
          <a:prstGeom prst="rect">
            <a:avLst/>
          </a:prstGeom>
          <a:noFill/>
        </p:spPr>
        <p:txBody>
          <a:bodyPr wrap="square">
            <a:spAutoFit/>
          </a:bodyPr>
          <a:lstStyle/>
          <a:p>
            <a:r>
              <a:rPr lang="en-US" dirty="0"/>
              <a:t>Is Urgent label ( </a:t>
            </a:r>
            <a:r>
              <a:rPr lang="en-US" dirty="0">
                <a:solidFill>
                  <a:schemeClr val="tx2">
                    <a:lumMod val="50000"/>
                    <a:lumOff val="50000"/>
                  </a:schemeClr>
                </a:solidFill>
              </a:rPr>
              <a:t>Binary 0 / 1 </a:t>
            </a:r>
            <a:r>
              <a:rPr lang="en-US" dirty="0"/>
              <a:t>)</a:t>
            </a:r>
          </a:p>
        </p:txBody>
      </p:sp>
      <p:sp>
        <p:nvSpPr>
          <p:cNvPr id="32" name="TextBox 31">
            <a:extLst>
              <a:ext uri="{FF2B5EF4-FFF2-40B4-BE49-F238E27FC236}">
                <a16:creationId xmlns:a16="http://schemas.microsoft.com/office/drawing/2014/main" id="{0E55BF87-AEE5-9F7D-F7FF-EF9A6EDAC0B6}"/>
              </a:ext>
            </a:extLst>
          </p:cNvPr>
          <p:cNvSpPr txBox="1"/>
          <p:nvPr/>
        </p:nvSpPr>
        <p:spPr>
          <a:xfrm>
            <a:off x="2311796" y="4849677"/>
            <a:ext cx="3399592" cy="369332"/>
          </a:xfrm>
          <a:prstGeom prst="rect">
            <a:avLst/>
          </a:prstGeom>
          <a:noFill/>
        </p:spPr>
        <p:txBody>
          <a:bodyPr wrap="square">
            <a:spAutoFit/>
          </a:bodyPr>
          <a:lstStyle/>
          <a:p>
            <a:r>
              <a:rPr lang="en-US" dirty="0"/>
              <a:t>Needs Action label ( </a:t>
            </a:r>
            <a:r>
              <a:rPr lang="en-US" dirty="0">
                <a:solidFill>
                  <a:schemeClr val="tx2">
                    <a:lumMod val="50000"/>
                    <a:lumOff val="50000"/>
                  </a:schemeClr>
                </a:solidFill>
              </a:rPr>
              <a:t>Binary 0 / 1 </a:t>
            </a:r>
            <a:r>
              <a:rPr lang="en-US" dirty="0"/>
              <a:t>)</a:t>
            </a:r>
          </a:p>
        </p:txBody>
      </p:sp>
      <p:sp>
        <p:nvSpPr>
          <p:cNvPr id="33" name="TextBox 32">
            <a:extLst>
              <a:ext uri="{FF2B5EF4-FFF2-40B4-BE49-F238E27FC236}">
                <a16:creationId xmlns:a16="http://schemas.microsoft.com/office/drawing/2014/main" id="{6D8B1C7F-E5FF-B155-49D1-B5EDCEB5FAFD}"/>
              </a:ext>
            </a:extLst>
          </p:cNvPr>
          <p:cNvSpPr txBox="1"/>
          <p:nvPr/>
        </p:nvSpPr>
        <p:spPr>
          <a:xfrm>
            <a:off x="2350094" y="6065955"/>
            <a:ext cx="4119072" cy="369332"/>
          </a:xfrm>
          <a:prstGeom prst="rect">
            <a:avLst/>
          </a:prstGeom>
          <a:noFill/>
        </p:spPr>
        <p:txBody>
          <a:bodyPr wrap="square">
            <a:spAutoFit/>
          </a:bodyPr>
          <a:lstStyle/>
          <a:p>
            <a:r>
              <a:rPr lang="en-US" dirty="0"/>
              <a:t>Needs Scheduling label ( </a:t>
            </a:r>
            <a:r>
              <a:rPr lang="en-US" dirty="0">
                <a:solidFill>
                  <a:schemeClr val="tx2">
                    <a:lumMod val="50000"/>
                    <a:lumOff val="50000"/>
                  </a:schemeClr>
                </a:solidFill>
              </a:rPr>
              <a:t>Binary 0 / 1 </a:t>
            </a:r>
            <a:r>
              <a:rPr lang="en-US" dirty="0"/>
              <a:t>)</a:t>
            </a:r>
          </a:p>
        </p:txBody>
      </p:sp>
      <p:pic>
        <p:nvPicPr>
          <p:cNvPr id="2" name="Graphic 1" descr="Comment Important outline">
            <a:extLst>
              <a:ext uri="{FF2B5EF4-FFF2-40B4-BE49-F238E27FC236}">
                <a16:creationId xmlns:a16="http://schemas.microsoft.com/office/drawing/2014/main" id="{4285F75C-F2FE-5217-D1AB-612CD9C6E1A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518492" y="1440514"/>
            <a:ext cx="831602" cy="831602"/>
          </a:xfrm>
          <a:prstGeom prst="rect">
            <a:avLst/>
          </a:prstGeom>
        </p:spPr>
      </p:pic>
      <p:sp>
        <p:nvSpPr>
          <p:cNvPr id="4" name="TextBox 3">
            <a:extLst>
              <a:ext uri="{FF2B5EF4-FFF2-40B4-BE49-F238E27FC236}">
                <a16:creationId xmlns:a16="http://schemas.microsoft.com/office/drawing/2014/main" id="{4F0E7A13-FEEF-BA5D-A4BB-631BE0BDBD46}"/>
              </a:ext>
            </a:extLst>
          </p:cNvPr>
          <p:cNvSpPr txBox="1"/>
          <p:nvPr/>
        </p:nvSpPr>
        <p:spPr>
          <a:xfrm>
            <a:off x="2443635" y="1671649"/>
            <a:ext cx="5009898" cy="369332"/>
          </a:xfrm>
          <a:prstGeom prst="rect">
            <a:avLst/>
          </a:prstGeom>
          <a:noFill/>
        </p:spPr>
        <p:txBody>
          <a:bodyPr wrap="none" rtlCol="0">
            <a:spAutoFit/>
          </a:bodyPr>
          <a:lstStyle/>
          <a:p>
            <a:r>
              <a:rPr lang="en-US" dirty="0"/>
              <a:t>Priority label ( </a:t>
            </a:r>
            <a:r>
              <a:rPr lang="en-US" dirty="0">
                <a:solidFill>
                  <a:schemeClr val="accent3">
                    <a:lumMod val="60000"/>
                    <a:lumOff val="40000"/>
                  </a:schemeClr>
                </a:solidFill>
              </a:rPr>
              <a:t>Multi-label 1 (lowest) – 5 (highest) </a:t>
            </a:r>
            <a:r>
              <a:rPr lang="en-US" dirty="0"/>
              <a:t>)</a:t>
            </a:r>
          </a:p>
        </p:txBody>
      </p:sp>
      <p:sp>
        <p:nvSpPr>
          <p:cNvPr id="3" name="Slide Number Placeholder 2">
            <a:extLst>
              <a:ext uri="{FF2B5EF4-FFF2-40B4-BE49-F238E27FC236}">
                <a16:creationId xmlns:a16="http://schemas.microsoft.com/office/drawing/2014/main" id="{AB35CF52-D121-69B5-5D0B-18FC40108031}"/>
              </a:ext>
            </a:extLst>
          </p:cNvPr>
          <p:cNvSpPr>
            <a:spLocks noGrp="1"/>
          </p:cNvSpPr>
          <p:nvPr>
            <p:ph type="sldNum" sz="quarter" idx="12"/>
          </p:nvPr>
        </p:nvSpPr>
        <p:spPr/>
        <p:txBody>
          <a:bodyPr/>
          <a:lstStyle/>
          <a:p>
            <a:fld id="{6F9C56B4-EE17-406D-85B7-8F5642CBD9E7}" type="slidenum">
              <a:rPr lang="en-US" smtClean="0"/>
              <a:t>8</a:t>
            </a:fld>
            <a:endParaRPr lang="en-US"/>
          </a:p>
        </p:txBody>
      </p:sp>
    </p:spTree>
    <p:extLst>
      <p:ext uri="{BB962C8B-B14F-4D97-AF65-F5344CB8AC3E}">
        <p14:creationId xmlns:p14="http://schemas.microsoft.com/office/powerpoint/2010/main" val="1236194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40BE1-94D8-22CB-C98F-FA6829A254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44522E-8960-63BD-0319-76B7E22111A1}"/>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Measurement study : The Enron Email Dataset</a:t>
            </a:r>
          </a:p>
        </p:txBody>
      </p:sp>
      <p:pic>
        <p:nvPicPr>
          <p:cNvPr id="18" name="Graphic 17" descr="Users outline">
            <a:extLst>
              <a:ext uri="{FF2B5EF4-FFF2-40B4-BE49-F238E27FC236}">
                <a16:creationId xmlns:a16="http://schemas.microsoft.com/office/drawing/2014/main" id="{78BC8B84-7AC3-CB97-81A0-FC8A50FB37E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6802" y="1604335"/>
            <a:ext cx="1095643" cy="1095643"/>
          </a:xfrm>
          <a:prstGeom prst="rect">
            <a:avLst/>
          </a:prstGeom>
        </p:spPr>
      </p:pic>
      <p:sp>
        <p:nvSpPr>
          <p:cNvPr id="21" name="TextBox 20">
            <a:extLst>
              <a:ext uri="{FF2B5EF4-FFF2-40B4-BE49-F238E27FC236}">
                <a16:creationId xmlns:a16="http://schemas.microsoft.com/office/drawing/2014/main" id="{425F3BD1-78B0-3E4F-09C7-37EDC350ACB9}"/>
              </a:ext>
            </a:extLst>
          </p:cNvPr>
          <p:cNvSpPr txBox="1"/>
          <p:nvPr/>
        </p:nvSpPr>
        <p:spPr>
          <a:xfrm>
            <a:off x="2589375" y="1817186"/>
            <a:ext cx="5665863" cy="369332"/>
          </a:xfrm>
          <a:prstGeom prst="rect">
            <a:avLst/>
          </a:prstGeom>
          <a:noFill/>
        </p:spPr>
        <p:txBody>
          <a:bodyPr wrap="square" rtlCol="0">
            <a:spAutoFit/>
          </a:bodyPr>
          <a:lstStyle/>
          <a:p>
            <a:r>
              <a:rPr lang="en-US" b="1" dirty="0"/>
              <a:t>137 unique</a:t>
            </a:r>
            <a:r>
              <a:rPr lang="en-US" dirty="0"/>
              <a:t> users, senior management at Enron Inc. </a:t>
            </a:r>
          </a:p>
        </p:txBody>
      </p:sp>
      <p:sp>
        <p:nvSpPr>
          <p:cNvPr id="29" name="TextBox 28">
            <a:extLst>
              <a:ext uri="{FF2B5EF4-FFF2-40B4-BE49-F238E27FC236}">
                <a16:creationId xmlns:a16="http://schemas.microsoft.com/office/drawing/2014/main" id="{354A67F2-217A-CF78-3768-56F627F7F53B}"/>
              </a:ext>
            </a:extLst>
          </p:cNvPr>
          <p:cNvSpPr txBox="1"/>
          <p:nvPr/>
        </p:nvSpPr>
        <p:spPr>
          <a:xfrm>
            <a:off x="2461188" y="4403516"/>
            <a:ext cx="4486543" cy="923330"/>
          </a:xfrm>
          <a:prstGeom prst="rect">
            <a:avLst/>
          </a:prstGeom>
          <a:noFill/>
        </p:spPr>
        <p:txBody>
          <a:bodyPr wrap="square" rtlCol="0">
            <a:spAutoFit/>
          </a:bodyPr>
          <a:lstStyle/>
          <a:p>
            <a:r>
              <a:rPr lang="en-US" dirty="0"/>
              <a:t>Emails are labeled with :</a:t>
            </a:r>
          </a:p>
          <a:p>
            <a:pPr marL="742950" lvl="1" indent="-285750">
              <a:buFont typeface="Arial" panose="020B0604020202020204" pitchFamily="34" charset="0"/>
              <a:buChar char="•"/>
            </a:pPr>
            <a:r>
              <a:rPr lang="en-US" b="1" dirty="0"/>
              <a:t>GPT4.1 </a:t>
            </a:r>
            <a:r>
              <a:rPr lang="en-US" dirty="0"/>
              <a:t>(Baseline model in Outlook)</a:t>
            </a:r>
          </a:p>
          <a:p>
            <a:pPr marL="742950" lvl="1" indent="-285750">
              <a:buFont typeface="Arial" panose="020B0604020202020204" pitchFamily="34" charset="0"/>
              <a:buChar char="•"/>
            </a:pPr>
            <a:r>
              <a:rPr lang="en-US" b="1" dirty="0"/>
              <a:t>Multiple</a:t>
            </a:r>
            <a:r>
              <a:rPr lang="en-US" dirty="0"/>
              <a:t> labels considered</a:t>
            </a:r>
          </a:p>
        </p:txBody>
      </p:sp>
      <p:sp>
        <p:nvSpPr>
          <p:cNvPr id="33" name="TextBox 32">
            <a:extLst>
              <a:ext uri="{FF2B5EF4-FFF2-40B4-BE49-F238E27FC236}">
                <a16:creationId xmlns:a16="http://schemas.microsoft.com/office/drawing/2014/main" id="{34B3F21C-14B9-481E-5B9D-87751FBCB5AC}"/>
              </a:ext>
            </a:extLst>
          </p:cNvPr>
          <p:cNvSpPr txBox="1"/>
          <p:nvPr/>
        </p:nvSpPr>
        <p:spPr>
          <a:xfrm>
            <a:off x="2589375" y="3105834"/>
            <a:ext cx="6127334" cy="923330"/>
          </a:xfrm>
          <a:prstGeom prst="rect">
            <a:avLst/>
          </a:prstGeom>
          <a:noFill/>
        </p:spPr>
        <p:txBody>
          <a:bodyPr wrap="square">
            <a:spAutoFit/>
          </a:bodyPr>
          <a:lstStyle/>
          <a:p>
            <a:r>
              <a:rPr lang="en-US" dirty="0"/>
              <a:t>Each user has:</a:t>
            </a:r>
          </a:p>
          <a:p>
            <a:pPr marL="742950" lvl="1" indent="-285750">
              <a:buFont typeface="Arial" panose="020B0604020202020204" pitchFamily="34" charset="0"/>
              <a:buChar char="•"/>
            </a:pPr>
            <a:r>
              <a:rPr lang="en-US" b="1" dirty="0"/>
              <a:t>Inbox</a:t>
            </a:r>
            <a:r>
              <a:rPr lang="en-US" dirty="0"/>
              <a:t> (we sample emails from here)</a:t>
            </a:r>
          </a:p>
          <a:p>
            <a:pPr marL="742950" lvl="1" indent="-285750">
              <a:buFont typeface="Arial" panose="020B0604020202020204" pitchFamily="34" charset="0"/>
              <a:buChar char="•"/>
            </a:pPr>
            <a:r>
              <a:rPr lang="en-US" b="1" dirty="0"/>
              <a:t>40000</a:t>
            </a:r>
            <a:r>
              <a:rPr lang="en-US" dirty="0"/>
              <a:t> emails in total</a:t>
            </a:r>
          </a:p>
        </p:txBody>
      </p:sp>
      <p:pic>
        <p:nvPicPr>
          <p:cNvPr id="37" name="Graphic 36" descr="Open folder outline">
            <a:extLst>
              <a:ext uri="{FF2B5EF4-FFF2-40B4-BE49-F238E27FC236}">
                <a16:creationId xmlns:a16="http://schemas.microsoft.com/office/drawing/2014/main" id="{03CDBD12-D316-C6DA-4CF5-656772E5B92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7423" y="2837765"/>
            <a:ext cx="914400" cy="914400"/>
          </a:xfrm>
          <a:prstGeom prst="rect">
            <a:avLst/>
          </a:prstGeom>
        </p:spPr>
      </p:pic>
      <p:pic>
        <p:nvPicPr>
          <p:cNvPr id="39" name="Graphic 38" descr="List outline">
            <a:extLst>
              <a:ext uri="{FF2B5EF4-FFF2-40B4-BE49-F238E27FC236}">
                <a16:creationId xmlns:a16="http://schemas.microsoft.com/office/drawing/2014/main" id="{98F3C800-AF83-FAC9-BBF0-2B04C7CFD6B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6802" y="4449683"/>
            <a:ext cx="914400" cy="914400"/>
          </a:xfrm>
          <a:prstGeom prst="rect">
            <a:avLst/>
          </a:prstGeom>
        </p:spPr>
      </p:pic>
      <p:sp>
        <p:nvSpPr>
          <p:cNvPr id="40" name="TextBox 39">
            <a:extLst>
              <a:ext uri="{FF2B5EF4-FFF2-40B4-BE49-F238E27FC236}">
                <a16:creationId xmlns:a16="http://schemas.microsoft.com/office/drawing/2014/main" id="{921AC0C8-4ABB-80F5-A40C-622ABA6387CB}"/>
              </a:ext>
            </a:extLst>
          </p:cNvPr>
          <p:cNvSpPr txBox="1"/>
          <p:nvPr/>
        </p:nvSpPr>
        <p:spPr>
          <a:xfrm>
            <a:off x="94002" y="6581001"/>
            <a:ext cx="4552400" cy="338554"/>
          </a:xfrm>
          <a:prstGeom prst="rect">
            <a:avLst/>
          </a:prstGeom>
          <a:noFill/>
        </p:spPr>
        <p:txBody>
          <a:bodyPr wrap="none" rtlCol="0">
            <a:spAutoFit/>
          </a:bodyPr>
          <a:lstStyle/>
          <a:p>
            <a:r>
              <a:rPr lang="en-US" sz="1600" dirty="0"/>
              <a:t>Dataset Source: https://www.cs.cmu.edu/~enron/</a:t>
            </a:r>
          </a:p>
        </p:txBody>
      </p:sp>
      <p:sp>
        <p:nvSpPr>
          <p:cNvPr id="3" name="Slide Number Placeholder 2">
            <a:extLst>
              <a:ext uri="{FF2B5EF4-FFF2-40B4-BE49-F238E27FC236}">
                <a16:creationId xmlns:a16="http://schemas.microsoft.com/office/drawing/2014/main" id="{762E84CD-7B39-4210-01F7-2F8027856212}"/>
              </a:ext>
            </a:extLst>
          </p:cNvPr>
          <p:cNvSpPr>
            <a:spLocks noGrp="1"/>
          </p:cNvSpPr>
          <p:nvPr>
            <p:ph type="sldNum" sz="quarter" idx="12"/>
          </p:nvPr>
        </p:nvSpPr>
        <p:spPr/>
        <p:txBody>
          <a:bodyPr/>
          <a:lstStyle/>
          <a:p>
            <a:fld id="{6F9C56B4-EE17-406D-85B7-8F5642CBD9E7}" type="slidenum">
              <a:rPr lang="en-US" smtClean="0"/>
              <a:t>9</a:t>
            </a:fld>
            <a:endParaRPr lang="en-US"/>
          </a:p>
        </p:txBody>
      </p:sp>
    </p:spTree>
    <p:extLst>
      <p:ext uri="{BB962C8B-B14F-4D97-AF65-F5344CB8AC3E}">
        <p14:creationId xmlns:p14="http://schemas.microsoft.com/office/powerpoint/2010/main" val="2007413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69B39-E074-28AA-9099-DF551A25F9A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594A12E-D80A-FEFD-83AC-3C5710B17101}"/>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Not all label distributions occur in practice</a:t>
            </a:r>
          </a:p>
        </p:txBody>
      </p:sp>
      <p:pic>
        <p:nvPicPr>
          <p:cNvPr id="3" name="Picture 2" descr="A graph of different colored rectangular shapes&#10;&#10;AI-generated content may be incorrect.">
            <a:extLst>
              <a:ext uri="{FF2B5EF4-FFF2-40B4-BE49-F238E27FC236}">
                <a16:creationId xmlns:a16="http://schemas.microsoft.com/office/drawing/2014/main" id="{D86DD6DE-A22F-8097-774F-4E8388609A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6046" y="1241687"/>
            <a:ext cx="4559910" cy="2866229"/>
          </a:xfrm>
          <a:prstGeom prst="rect">
            <a:avLst/>
          </a:prstGeom>
        </p:spPr>
      </p:pic>
      <p:pic>
        <p:nvPicPr>
          <p:cNvPr id="5" name="Picture 4" descr="A graph of different colored bars&#10;&#10;AI-generated content may be incorrect.">
            <a:extLst>
              <a:ext uri="{FF2B5EF4-FFF2-40B4-BE49-F238E27FC236}">
                <a16:creationId xmlns:a16="http://schemas.microsoft.com/office/drawing/2014/main" id="{AE9587CD-E64C-134F-A410-1539AE3632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3264" y="4163290"/>
            <a:ext cx="4195826" cy="2637376"/>
          </a:xfrm>
          <a:prstGeom prst="rect">
            <a:avLst/>
          </a:prstGeom>
        </p:spPr>
      </p:pic>
      <p:pic>
        <p:nvPicPr>
          <p:cNvPr id="10" name="Picture 9" descr="A graph of different colored rectangular shapes&#10;&#10;AI-generated content may be incorrect.">
            <a:extLst>
              <a:ext uri="{FF2B5EF4-FFF2-40B4-BE49-F238E27FC236}">
                <a16:creationId xmlns:a16="http://schemas.microsoft.com/office/drawing/2014/main" id="{8F40BF2A-54B4-5367-4BAE-DA2189D472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281" y="4163289"/>
            <a:ext cx="4195827" cy="2637377"/>
          </a:xfrm>
          <a:prstGeom prst="rect">
            <a:avLst/>
          </a:prstGeom>
        </p:spPr>
      </p:pic>
      <p:sp>
        <p:nvSpPr>
          <p:cNvPr id="11" name="Oval 10">
            <a:extLst>
              <a:ext uri="{FF2B5EF4-FFF2-40B4-BE49-F238E27FC236}">
                <a16:creationId xmlns:a16="http://schemas.microsoft.com/office/drawing/2014/main" id="{39719721-A591-948A-04A3-AB44ADCFAA23}"/>
              </a:ext>
            </a:extLst>
          </p:cNvPr>
          <p:cNvSpPr/>
          <p:nvPr/>
        </p:nvSpPr>
        <p:spPr>
          <a:xfrm>
            <a:off x="1589518" y="4324172"/>
            <a:ext cx="1555334" cy="2033899"/>
          </a:xfrm>
          <a:prstGeom prst="ellipse">
            <a:avLst/>
          </a:prstGeom>
          <a:noFill/>
          <a:ln>
            <a:solidFill>
              <a:schemeClr val="tx1">
                <a:lumMod val="95000"/>
                <a:lumOff val="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prstDash val="sysDash"/>
              </a:ln>
              <a:solidFill>
                <a:schemeClr val="accent1">
                  <a:lumMod val="60000"/>
                  <a:lumOff val="40000"/>
                </a:schemeClr>
              </a:solidFill>
            </a:endParaRPr>
          </a:p>
        </p:txBody>
      </p:sp>
      <p:sp>
        <p:nvSpPr>
          <p:cNvPr id="12" name="Oval 11">
            <a:extLst>
              <a:ext uri="{FF2B5EF4-FFF2-40B4-BE49-F238E27FC236}">
                <a16:creationId xmlns:a16="http://schemas.microsoft.com/office/drawing/2014/main" id="{1B3EFDF0-82EE-91C8-4F0D-A8AA6D1D3919}"/>
              </a:ext>
            </a:extLst>
          </p:cNvPr>
          <p:cNvSpPr/>
          <p:nvPr/>
        </p:nvSpPr>
        <p:spPr>
          <a:xfrm>
            <a:off x="10417324" y="4324173"/>
            <a:ext cx="1637944" cy="2213360"/>
          </a:xfrm>
          <a:prstGeom prst="ellipse">
            <a:avLst/>
          </a:prstGeom>
          <a:noFill/>
          <a:ln>
            <a:solidFill>
              <a:schemeClr val="tx1">
                <a:lumMod val="95000"/>
                <a:lumOff val="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prstDash val="sysDash"/>
              </a:ln>
              <a:solidFill>
                <a:schemeClr val="accent1">
                  <a:lumMod val="60000"/>
                  <a:lumOff val="40000"/>
                </a:schemeClr>
              </a:solidFill>
            </a:endParaRPr>
          </a:p>
        </p:txBody>
      </p:sp>
      <p:sp>
        <p:nvSpPr>
          <p:cNvPr id="2" name="Slide Number Placeholder 1">
            <a:extLst>
              <a:ext uri="{FF2B5EF4-FFF2-40B4-BE49-F238E27FC236}">
                <a16:creationId xmlns:a16="http://schemas.microsoft.com/office/drawing/2014/main" id="{7AF837C1-CE05-DC97-5F7B-D02AE3041979}"/>
              </a:ext>
            </a:extLst>
          </p:cNvPr>
          <p:cNvSpPr>
            <a:spLocks noGrp="1"/>
          </p:cNvSpPr>
          <p:nvPr>
            <p:ph type="sldNum" sz="quarter" idx="12"/>
          </p:nvPr>
        </p:nvSpPr>
        <p:spPr/>
        <p:txBody>
          <a:bodyPr/>
          <a:lstStyle/>
          <a:p>
            <a:fld id="{6F9C56B4-EE17-406D-85B7-8F5642CBD9E7}" type="slidenum">
              <a:rPr lang="en-US" smtClean="0"/>
              <a:t>10</a:t>
            </a:fld>
            <a:endParaRPr lang="en-US"/>
          </a:p>
        </p:txBody>
      </p:sp>
    </p:spTree>
    <p:extLst>
      <p:ext uri="{BB962C8B-B14F-4D97-AF65-F5344CB8AC3E}">
        <p14:creationId xmlns:p14="http://schemas.microsoft.com/office/powerpoint/2010/main" val="4014756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FCEFB-6DD4-20F7-872C-996B9129505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F27D52B-B456-FD12-7D93-3AD15A017C97}"/>
              </a:ext>
            </a:extLst>
          </p:cNvPr>
          <p:cNvSpPr txBox="1"/>
          <p:nvPr/>
        </p:nvSpPr>
        <p:spPr>
          <a:xfrm>
            <a:off x="0" y="170121"/>
            <a:ext cx="12192000" cy="6494085"/>
          </a:xfrm>
          <a:prstGeom prst="rect">
            <a:avLst/>
          </a:prstGeom>
          <a:noFill/>
        </p:spPr>
        <p:txBody>
          <a:bodyPr wrap="square">
            <a:spAutoFit/>
          </a:bodyPr>
          <a:lstStyle/>
          <a:p>
            <a:r>
              <a:rPr lang="en-US" sz="1600" dirty="0"/>
              <a:t>Date: Thu, 20 Dec 2001 12:31:26 -0800 (PST)</a:t>
            </a:r>
          </a:p>
          <a:p>
            <a:r>
              <a:rPr lang="en-US" sz="1600" dirty="0"/>
              <a:t>From: carol.st.@enron.com</a:t>
            </a:r>
          </a:p>
          <a:p>
            <a:r>
              <a:rPr lang="en-US" sz="1600" dirty="0"/>
              <a:t>To: credit &lt;.williams@enron.com&gt;</a:t>
            </a:r>
          </a:p>
          <a:p>
            <a:r>
              <a:rPr lang="en-US" sz="1600" dirty="0"/>
              <a:t>Subject: Mirant exposure relationship</a:t>
            </a:r>
          </a:p>
          <a:p>
            <a:r>
              <a:rPr lang="en-US" sz="1600" dirty="0"/>
              <a:t>Cc: edward.sacks@enron.com, elizabeth.sager@enron.com</a:t>
            </a:r>
          </a:p>
          <a:p>
            <a:endParaRPr lang="en-US" sz="1600" dirty="0"/>
          </a:p>
          <a:p>
            <a:r>
              <a:rPr lang="en-US" sz="1600" dirty="0"/>
              <a:t>Jay:</a:t>
            </a:r>
          </a:p>
          <a:p>
            <a:r>
              <a:rPr lang="en-US" sz="1600" dirty="0"/>
              <a:t>We have received termination letters from Mirant covering the following:</a:t>
            </a:r>
          </a:p>
          <a:p>
            <a:endParaRPr lang="en-US" sz="1600" dirty="0"/>
          </a:p>
          <a:p>
            <a:r>
              <a:rPr lang="en-US" sz="1600" dirty="0"/>
              <a:t>1 .Letter dated 11/30 from Mirant Americas Energy Marketing LP covering (a) 5/11/99 Master Coal Purchase and Sale Agreement; (b) 1/1/99 Coal Purchase and Sale Agreement; (c) 11/1/92 Master Firm Purchase and Sale Agreement; (d) GISB confirms; and (e) emission transaction confirms with ENA, ENA II Corp., EGM, EPMI, ERMS and ENA Upstream.</a:t>
            </a:r>
          </a:p>
          <a:p>
            <a:endParaRPr lang="en-US" sz="1600" dirty="0"/>
          </a:p>
          <a:p>
            <a:r>
              <a:rPr lang="en-US" sz="1600" dirty="0"/>
              <a:t>2. Letter dated 11/28 from Mirant Americas Energy Marketing LP covering (a) 4/1/97 Master energy Purchase and Sale Agreement; (b) 1/1/96 </a:t>
            </a:r>
            <a:r>
              <a:rPr lang="en-US" sz="1600" dirty="0" err="1"/>
              <a:t>GISb</a:t>
            </a:r>
            <a:r>
              <a:rPr lang="en-US" sz="1600" dirty="0"/>
              <a:t>; and (c) 6/1/94 ISDA.</a:t>
            </a:r>
          </a:p>
          <a:p>
            <a:endParaRPr lang="en-US" sz="1600" dirty="0"/>
          </a:p>
          <a:p>
            <a:r>
              <a:rPr lang="en-US" sz="1600" dirty="0"/>
              <a:t>3.Letter dated 11/30 from Mirant Canada Energy Marketing Ltd. covering all transactions for the sale and purchase of natural gas.</a:t>
            </a:r>
          </a:p>
          <a:p>
            <a:endParaRPr lang="en-US" sz="1600" dirty="0"/>
          </a:p>
          <a:p>
            <a:r>
              <a:rPr lang="en-US" sz="1600" dirty="0">
                <a:highlight>
                  <a:srgbClr val="FFFF00"/>
                </a:highlight>
              </a:rPr>
              <a:t>Do these letters cover all of the Mirant relationships?  What does the collateral hat they are holding cover?  In the US, are we only out of the money on the EPMI trades? </a:t>
            </a:r>
          </a:p>
          <a:p>
            <a:endParaRPr lang="en-US" sz="1600" dirty="0">
              <a:highlight>
                <a:srgbClr val="FFFF00"/>
              </a:highlight>
            </a:endParaRPr>
          </a:p>
          <a:p>
            <a:r>
              <a:rPr lang="en-US" sz="1600" dirty="0"/>
              <a:t>Carol St. Clair</a:t>
            </a:r>
          </a:p>
          <a:p>
            <a:r>
              <a:rPr lang="en-US" sz="1600" dirty="0"/>
              <a:t>EB 4539</a:t>
            </a:r>
          </a:p>
          <a:p>
            <a:r>
              <a:rPr lang="en-US" sz="1600" dirty="0"/>
              <a:t>713-853-3989 (phone)</a:t>
            </a:r>
          </a:p>
          <a:p>
            <a:r>
              <a:rPr lang="en-US" sz="1600" dirty="0"/>
              <a:t>281-890-8862 (home fax)</a:t>
            </a:r>
          </a:p>
          <a:p>
            <a:r>
              <a:rPr lang="en-US" sz="1600" dirty="0"/>
              <a:t>carol.st.clair@enron.com</a:t>
            </a:r>
          </a:p>
        </p:txBody>
      </p:sp>
      <p:sp>
        <p:nvSpPr>
          <p:cNvPr id="8" name="TextBox 7">
            <a:extLst>
              <a:ext uri="{FF2B5EF4-FFF2-40B4-BE49-F238E27FC236}">
                <a16:creationId xmlns:a16="http://schemas.microsoft.com/office/drawing/2014/main" id="{ECDD1406-C129-768E-22A9-996801316323}"/>
              </a:ext>
            </a:extLst>
          </p:cNvPr>
          <p:cNvSpPr txBox="1"/>
          <p:nvPr/>
        </p:nvSpPr>
        <p:spPr>
          <a:xfrm>
            <a:off x="8187069" y="0"/>
            <a:ext cx="4189229" cy="461665"/>
          </a:xfrm>
          <a:prstGeom prst="rect">
            <a:avLst/>
          </a:prstGeom>
          <a:noFill/>
        </p:spPr>
        <p:txBody>
          <a:bodyPr wrap="square" rtlCol="0">
            <a:spAutoFit/>
          </a:bodyPr>
          <a:lstStyle/>
          <a:p>
            <a:r>
              <a:rPr lang="en-US" sz="2400" b="1" dirty="0">
                <a:solidFill>
                  <a:srgbClr val="C00000"/>
                </a:solidFill>
              </a:rPr>
              <a:t>Priority - 4, Needs Reply - 1</a:t>
            </a:r>
          </a:p>
        </p:txBody>
      </p:sp>
      <p:sp>
        <p:nvSpPr>
          <p:cNvPr id="2" name="Slide Number Placeholder 1">
            <a:extLst>
              <a:ext uri="{FF2B5EF4-FFF2-40B4-BE49-F238E27FC236}">
                <a16:creationId xmlns:a16="http://schemas.microsoft.com/office/drawing/2014/main" id="{44697A19-F6A5-5617-2F27-7C2A91790F49}"/>
              </a:ext>
            </a:extLst>
          </p:cNvPr>
          <p:cNvSpPr>
            <a:spLocks noGrp="1"/>
          </p:cNvSpPr>
          <p:nvPr>
            <p:ph type="sldNum" sz="quarter" idx="12"/>
          </p:nvPr>
        </p:nvSpPr>
        <p:spPr/>
        <p:txBody>
          <a:bodyPr/>
          <a:lstStyle/>
          <a:p>
            <a:fld id="{6F9C56B4-EE17-406D-85B7-8F5642CBD9E7}" type="slidenum">
              <a:rPr lang="en-US" smtClean="0"/>
              <a:t>11</a:t>
            </a:fld>
            <a:endParaRPr lang="en-US"/>
          </a:p>
        </p:txBody>
      </p:sp>
    </p:spTree>
    <p:extLst>
      <p:ext uri="{BB962C8B-B14F-4D97-AF65-F5344CB8AC3E}">
        <p14:creationId xmlns:p14="http://schemas.microsoft.com/office/powerpoint/2010/main" val="1997125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C531D-6C6B-9E01-2638-5CA4BD3DD7C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D7FE3E5-813D-BF09-2BF8-AE4FC32AA70F}"/>
              </a:ext>
            </a:extLst>
          </p:cNvPr>
          <p:cNvSpPr txBox="1"/>
          <p:nvPr/>
        </p:nvSpPr>
        <p:spPr>
          <a:xfrm>
            <a:off x="0" y="0"/>
            <a:ext cx="12192000" cy="3785652"/>
          </a:xfrm>
          <a:prstGeom prst="rect">
            <a:avLst/>
          </a:prstGeom>
          <a:noFill/>
        </p:spPr>
        <p:txBody>
          <a:bodyPr wrap="square">
            <a:spAutoFit/>
          </a:bodyPr>
          <a:lstStyle/>
          <a:p>
            <a:r>
              <a:rPr lang="en-US" sz="1600" dirty="0"/>
              <a:t>Date: Wed, 2 Jan 2002 17:15:10 -0800 (PST)</a:t>
            </a:r>
          </a:p>
          <a:p>
            <a:r>
              <a:rPr lang="en-US" sz="1600" dirty="0"/>
              <a:t>From: arsystem@mailman.enron.com</a:t>
            </a:r>
          </a:p>
          <a:p>
            <a:r>
              <a:rPr lang="en-US" sz="1600" dirty="0"/>
              <a:t>To: louise.kitchen@enron.com</a:t>
            </a:r>
          </a:p>
          <a:p>
            <a:r>
              <a:rPr lang="en-US" sz="1600" dirty="0"/>
              <a:t>Subject: Your Approval is Overdue: Access Request for</a:t>
            </a:r>
          </a:p>
          <a:p>
            <a:r>
              <a:rPr lang="en-US" sz="1600" dirty="0"/>
              <a:t> tammie.schoppe@enron.com</a:t>
            </a:r>
          </a:p>
          <a:p>
            <a:endParaRPr lang="en-US" sz="1600" dirty="0"/>
          </a:p>
          <a:p>
            <a:r>
              <a:rPr lang="en-US" sz="1600" dirty="0">
                <a:highlight>
                  <a:srgbClr val="FFFF00"/>
                </a:highlight>
              </a:rPr>
              <a:t>This request has been pending your approval for  87 days.  Please click http://itcapps.corp.enron.com/srrs/auth/emailLink.asp?ID=000000000058213&amp;Page=Approval to review and act upon this request.</a:t>
            </a:r>
          </a:p>
          <a:p>
            <a:endParaRPr lang="en-US" sz="1600" dirty="0"/>
          </a:p>
          <a:p>
            <a:endParaRPr lang="en-US" sz="1600" dirty="0"/>
          </a:p>
          <a:p>
            <a:r>
              <a:rPr lang="en-US" sz="1600" dirty="0"/>
              <a:t>Request ID          : 000000000058213</a:t>
            </a:r>
          </a:p>
          <a:p>
            <a:r>
              <a:rPr lang="en-US" sz="1600" dirty="0"/>
              <a:t>Request Create Date : 9/5/01 1:07:01 PM</a:t>
            </a:r>
          </a:p>
          <a:p>
            <a:r>
              <a:rPr lang="en-US" sz="1600" dirty="0"/>
              <a:t>Requested For       : tammie.schoppe@enron.com</a:t>
            </a:r>
          </a:p>
          <a:p>
            <a:r>
              <a:rPr lang="en-US" sz="1600" dirty="0"/>
              <a:t>Resource Name       : Global Messaging North America Additional Mailbox Space (25 Meg Increase)</a:t>
            </a:r>
          </a:p>
          <a:p>
            <a:r>
              <a:rPr lang="en-US" sz="1600" dirty="0"/>
              <a:t>Resource Type       : Applications</a:t>
            </a:r>
          </a:p>
        </p:txBody>
      </p:sp>
      <p:sp>
        <p:nvSpPr>
          <p:cNvPr id="8" name="TextBox 7">
            <a:extLst>
              <a:ext uri="{FF2B5EF4-FFF2-40B4-BE49-F238E27FC236}">
                <a16:creationId xmlns:a16="http://schemas.microsoft.com/office/drawing/2014/main" id="{87C0263F-A037-A32F-0381-956A2A2DC0DE}"/>
              </a:ext>
            </a:extLst>
          </p:cNvPr>
          <p:cNvSpPr txBox="1"/>
          <p:nvPr/>
        </p:nvSpPr>
        <p:spPr>
          <a:xfrm>
            <a:off x="8048848" y="42530"/>
            <a:ext cx="4348714" cy="461665"/>
          </a:xfrm>
          <a:prstGeom prst="rect">
            <a:avLst/>
          </a:prstGeom>
          <a:noFill/>
        </p:spPr>
        <p:txBody>
          <a:bodyPr wrap="square" rtlCol="0">
            <a:spAutoFit/>
          </a:bodyPr>
          <a:lstStyle/>
          <a:p>
            <a:r>
              <a:rPr lang="en-US" sz="2400" b="1" dirty="0">
                <a:solidFill>
                  <a:srgbClr val="C00000"/>
                </a:solidFill>
              </a:rPr>
              <a:t>Priority - 2, Needs Action - 1</a:t>
            </a:r>
          </a:p>
        </p:txBody>
      </p:sp>
      <p:sp>
        <p:nvSpPr>
          <p:cNvPr id="2" name="Slide Number Placeholder 1">
            <a:extLst>
              <a:ext uri="{FF2B5EF4-FFF2-40B4-BE49-F238E27FC236}">
                <a16:creationId xmlns:a16="http://schemas.microsoft.com/office/drawing/2014/main" id="{080E5424-017B-173E-ABD6-22ECD3835195}"/>
              </a:ext>
            </a:extLst>
          </p:cNvPr>
          <p:cNvSpPr>
            <a:spLocks noGrp="1"/>
          </p:cNvSpPr>
          <p:nvPr>
            <p:ph type="sldNum" sz="quarter" idx="12"/>
          </p:nvPr>
        </p:nvSpPr>
        <p:spPr/>
        <p:txBody>
          <a:bodyPr/>
          <a:lstStyle/>
          <a:p>
            <a:fld id="{6F9C56B4-EE17-406D-85B7-8F5642CBD9E7}" type="slidenum">
              <a:rPr lang="en-US" smtClean="0"/>
              <a:t>12</a:t>
            </a:fld>
            <a:endParaRPr lang="en-US"/>
          </a:p>
        </p:txBody>
      </p:sp>
    </p:spTree>
    <p:extLst>
      <p:ext uri="{BB962C8B-B14F-4D97-AF65-F5344CB8AC3E}">
        <p14:creationId xmlns:p14="http://schemas.microsoft.com/office/powerpoint/2010/main" val="1103010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557B7-102B-017B-1440-CA855CC2BB9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A652A36-4E1E-5935-DACF-7D308DD8BB09}"/>
              </a:ext>
            </a:extLst>
          </p:cNvPr>
          <p:cNvSpPr txBox="1"/>
          <p:nvPr/>
        </p:nvSpPr>
        <p:spPr>
          <a:xfrm>
            <a:off x="0" y="152474"/>
            <a:ext cx="12192000" cy="6986528"/>
          </a:xfrm>
          <a:prstGeom prst="rect">
            <a:avLst/>
          </a:prstGeom>
          <a:noFill/>
        </p:spPr>
        <p:txBody>
          <a:bodyPr wrap="square">
            <a:spAutoFit/>
          </a:bodyPr>
          <a:lstStyle/>
          <a:p>
            <a:r>
              <a:rPr lang="en-US" sz="1400" dirty="0"/>
              <a:t>Date: Fri, 2 Nov 2001 08:43:14 -0800 (PST)</a:t>
            </a:r>
          </a:p>
          <a:p>
            <a:r>
              <a:rPr lang="en-US" sz="1400" dirty="0"/>
              <a:t>From: jessica.presas@enron.com</a:t>
            </a:r>
          </a:p>
          <a:p>
            <a:r>
              <a:rPr lang="en-US" sz="1400" dirty="0"/>
              <a:t>To: barry.tycholiz@enron.com, stephanie.miller@enron.com, </a:t>
            </a:r>
            <a:r>
              <a:rPr lang="en-US" sz="1400" dirty="0" err="1"/>
              <a:t>houston</a:t>
            </a:r>
            <a:r>
              <a:rPr lang="en-US" sz="1400" dirty="0"/>
              <a:t> &lt;.ward@enron.com&gt;, phil.polsky@enron.com, mara.bronstein@enron.com</a:t>
            </a:r>
          </a:p>
          <a:p>
            <a:r>
              <a:rPr lang="en-US" sz="1400" dirty="0"/>
              <a:t>Subject: Move Info</a:t>
            </a:r>
          </a:p>
          <a:p>
            <a:endParaRPr lang="en-US" sz="1400" dirty="0"/>
          </a:p>
          <a:p>
            <a:r>
              <a:rPr lang="en-US" sz="1400" dirty="0">
                <a:highlight>
                  <a:srgbClr val="FFFF00"/>
                </a:highlight>
              </a:rPr>
              <a:t>There is only 1 week left before moving into the new building.  </a:t>
            </a:r>
            <a:r>
              <a:rPr lang="en-US" sz="1400" dirty="0"/>
              <a:t>There are two </a:t>
            </a:r>
            <a:r>
              <a:rPr lang="en-US" sz="1400" dirty="0" err="1"/>
              <a:t>shredco</a:t>
            </a:r>
            <a:r>
              <a:rPr lang="en-US" sz="1400" dirty="0"/>
              <a:t> containers located at EB3206E and in the freight elevator for documents that need shredding.  Also there will be a couple of large trash containers located on the 32nd floor today 11/2/01 and next Friday 11/9/01.   Please start the cleanup process. </a:t>
            </a:r>
          </a:p>
          <a:p>
            <a:endParaRPr lang="en-US" sz="1400" dirty="0"/>
          </a:p>
          <a:p>
            <a:r>
              <a:rPr lang="en-US" sz="1400" dirty="0"/>
              <a:t>Remember:</a:t>
            </a:r>
          </a:p>
          <a:p>
            <a:endParaRPr lang="en-US" sz="1400" dirty="0"/>
          </a:p>
          <a:p>
            <a:r>
              <a:rPr lang="en-US" sz="1400" dirty="0"/>
              <a:t>1.  You can only move 6 boxes per person plus equipment</a:t>
            </a:r>
          </a:p>
          <a:p>
            <a:r>
              <a:rPr lang="en-US" sz="1400" dirty="0"/>
              <a:t>2.  Take home all IPAQ'S, Blackberry's, Palm Pilots and Laptops Friday 11/9/01 so that nothing is misplaced</a:t>
            </a:r>
          </a:p>
          <a:p>
            <a:r>
              <a:rPr lang="en-US" sz="1400" dirty="0"/>
              <a:t>3.  If you have a cellular phone charger on your desk....don't forget to pack </a:t>
            </a:r>
          </a:p>
          <a:p>
            <a:r>
              <a:rPr lang="en-US" sz="1400" dirty="0"/>
              <a:t>4.  Clean out all Voicemails by 5:00 PM on Friday 11/9/01</a:t>
            </a:r>
          </a:p>
          <a:p>
            <a:r>
              <a:rPr lang="en-US" sz="1400" dirty="0"/>
              <a:t>5.  The new Enron Building will be closed to all until 5:00 AM on Monday Morning.  If you try to come up here, you will not be allowed in the  building.</a:t>
            </a:r>
          </a:p>
          <a:p>
            <a:r>
              <a:rPr lang="en-US" sz="1400" dirty="0"/>
              <a:t>6.  Please give your User ID and Password to your assistant so she/he can make sure that everything is up and running for you on Monday morning.</a:t>
            </a:r>
          </a:p>
          <a:p>
            <a:r>
              <a:rPr lang="en-US" sz="1400" dirty="0"/>
              <a:t>7.  If you have a headset, please pack it.   They will not be installed until Monday morning.</a:t>
            </a:r>
          </a:p>
          <a:p>
            <a:r>
              <a:rPr lang="en-US" sz="1400" dirty="0"/>
              <a:t>8.  Since there are no </a:t>
            </a:r>
            <a:r>
              <a:rPr lang="en-US" sz="1400" dirty="0" err="1"/>
              <a:t>amtels</a:t>
            </a:r>
            <a:r>
              <a:rPr lang="en-US" sz="1400" dirty="0"/>
              <a:t> moving, please be sure you have MSN messenger installed in your computer because this is what your assistant 	will use to give you your messages. If you do not have it, your assistant can help you install it.</a:t>
            </a:r>
          </a:p>
          <a:p>
            <a:r>
              <a:rPr lang="en-US" sz="1400" dirty="0"/>
              <a:t>9.  Please label your PC, Boxes (on the ends), and cradles, scanners, etc.  You will have a new mouse and keyboard in the new building and your 	monitors will have speakers on them so you don't have </a:t>
            </a:r>
          </a:p>
          <a:p>
            <a:endParaRPr lang="en-US" sz="1400" dirty="0"/>
          </a:p>
          <a:p>
            <a:endParaRPr lang="en-US" sz="1400" dirty="0"/>
          </a:p>
          <a:p>
            <a:r>
              <a:rPr lang="en-US" sz="1400" dirty="0"/>
              <a:t>If you have any other questions or concerns, please let me know.</a:t>
            </a:r>
          </a:p>
          <a:p>
            <a:endParaRPr lang="en-US" sz="1400" dirty="0"/>
          </a:p>
          <a:p>
            <a:r>
              <a:rPr lang="en-US" sz="1400" dirty="0"/>
              <a:t>Many thanks!</a:t>
            </a:r>
          </a:p>
          <a:p>
            <a:r>
              <a:rPr lang="en-US" sz="1400" dirty="0"/>
              <a:t>Ina Rangel</a:t>
            </a:r>
          </a:p>
          <a:p>
            <a:r>
              <a:rPr lang="en-US" sz="1400" dirty="0"/>
              <a:t>Administrative Coordinator</a:t>
            </a:r>
          </a:p>
          <a:p>
            <a:r>
              <a:rPr lang="en-US" sz="1400" dirty="0"/>
              <a:t>Enron North America</a:t>
            </a:r>
          </a:p>
          <a:p>
            <a:r>
              <a:rPr lang="en-US" sz="1400" dirty="0"/>
              <a:t>713-853-7257 Voice</a:t>
            </a:r>
          </a:p>
        </p:txBody>
      </p:sp>
      <p:sp>
        <p:nvSpPr>
          <p:cNvPr id="8" name="TextBox 7">
            <a:extLst>
              <a:ext uri="{FF2B5EF4-FFF2-40B4-BE49-F238E27FC236}">
                <a16:creationId xmlns:a16="http://schemas.microsoft.com/office/drawing/2014/main" id="{EEC261AA-893A-AF9B-6D81-89D05E25929E}"/>
              </a:ext>
            </a:extLst>
          </p:cNvPr>
          <p:cNvSpPr txBox="1"/>
          <p:nvPr/>
        </p:nvSpPr>
        <p:spPr>
          <a:xfrm>
            <a:off x="8899450" y="0"/>
            <a:ext cx="3721395" cy="461665"/>
          </a:xfrm>
          <a:prstGeom prst="rect">
            <a:avLst/>
          </a:prstGeom>
          <a:noFill/>
        </p:spPr>
        <p:txBody>
          <a:bodyPr wrap="square" rtlCol="0">
            <a:spAutoFit/>
          </a:bodyPr>
          <a:lstStyle/>
          <a:p>
            <a:r>
              <a:rPr lang="en-US" sz="2400" b="1" dirty="0">
                <a:solidFill>
                  <a:srgbClr val="C00000"/>
                </a:solidFill>
              </a:rPr>
              <a:t>Priority - 2, Urgent - 1</a:t>
            </a:r>
          </a:p>
        </p:txBody>
      </p:sp>
      <p:sp>
        <p:nvSpPr>
          <p:cNvPr id="2" name="Slide Number Placeholder 1">
            <a:extLst>
              <a:ext uri="{FF2B5EF4-FFF2-40B4-BE49-F238E27FC236}">
                <a16:creationId xmlns:a16="http://schemas.microsoft.com/office/drawing/2014/main" id="{DD396EF1-EBFA-C074-5226-702354806C63}"/>
              </a:ext>
            </a:extLst>
          </p:cNvPr>
          <p:cNvSpPr>
            <a:spLocks noGrp="1"/>
          </p:cNvSpPr>
          <p:nvPr>
            <p:ph type="sldNum" sz="quarter" idx="12"/>
          </p:nvPr>
        </p:nvSpPr>
        <p:spPr/>
        <p:txBody>
          <a:bodyPr/>
          <a:lstStyle/>
          <a:p>
            <a:fld id="{6F9C56B4-EE17-406D-85B7-8F5642CBD9E7}" type="slidenum">
              <a:rPr lang="en-US" smtClean="0"/>
              <a:t>13</a:t>
            </a:fld>
            <a:endParaRPr lang="en-US"/>
          </a:p>
        </p:txBody>
      </p:sp>
    </p:spTree>
    <p:extLst>
      <p:ext uri="{BB962C8B-B14F-4D97-AF65-F5344CB8AC3E}">
        <p14:creationId xmlns:p14="http://schemas.microsoft.com/office/powerpoint/2010/main" val="267940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83B26-656D-82C1-A579-5C71BA2A8B5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0051B2B-2A4C-DA81-7A0C-C30D2A003A55}"/>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Outline: Multiple schemes for email labeling</a:t>
            </a:r>
          </a:p>
        </p:txBody>
      </p:sp>
      <p:sp>
        <p:nvSpPr>
          <p:cNvPr id="2" name="Slide Number Placeholder 1">
            <a:extLst>
              <a:ext uri="{FF2B5EF4-FFF2-40B4-BE49-F238E27FC236}">
                <a16:creationId xmlns:a16="http://schemas.microsoft.com/office/drawing/2014/main" id="{40E0D9D5-168D-C071-E84A-CDFB84480C7E}"/>
              </a:ext>
            </a:extLst>
          </p:cNvPr>
          <p:cNvSpPr>
            <a:spLocks noGrp="1"/>
          </p:cNvSpPr>
          <p:nvPr>
            <p:ph type="sldNum" sz="quarter" idx="12"/>
          </p:nvPr>
        </p:nvSpPr>
        <p:spPr/>
        <p:txBody>
          <a:bodyPr/>
          <a:lstStyle/>
          <a:p>
            <a:fld id="{6F9C56B4-EE17-406D-85B7-8F5642CBD9E7}" type="slidenum">
              <a:rPr lang="en-US" smtClean="0"/>
              <a:t>14</a:t>
            </a:fld>
            <a:endParaRPr lang="en-US"/>
          </a:p>
        </p:txBody>
      </p:sp>
    </p:spTree>
    <p:extLst>
      <p:ext uri="{BB962C8B-B14F-4D97-AF65-F5344CB8AC3E}">
        <p14:creationId xmlns:p14="http://schemas.microsoft.com/office/powerpoint/2010/main" val="3539825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60C92-89AB-F0F0-4509-E656F159318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D266ED9-4F4C-8BB1-BAC1-9FEA934896E9}"/>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Scheme 1: SLM Cascades for Email Labeling </a:t>
            </a:r>
          </a:p>
        </p:txBody>
      </p:sp>
      <p:pic>
        <p:nvPicPr>
          <p:cNvPr id="2" name="Graphic 1" descr="Comment Important outline">
            <a:extLst>
              <a:ext uri="{FF2B5EF4-FFF2-40B4-BE49-F238E27FC236}">
                <a16:creationId xmlns:a16="http://schemas.microsoft.com/office/drawing/2014/main" id="{388CFED2-35C4-1CAE-8B63-C1ADC6CFCD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8680" y="1520605"/>
            <a:ext cx="783431" cy="783431"/>
          </a:xfrm>
          <a:prstGeom prst="rect">
            <a:avLst/>
          </a:prstGeom>
        </p:spPr>
      </p:pic>
      <p:sp>
        <p:nvSpPr>
          <p:cNvPr id="3" name="TextBox 2">
            <a:extLst>
              <a:ext uri="{FF2B5EF4-FFF2-40B4-BE49-F238E27FC236}">
                <a16:creationId xmlns:a16="http://schemas.microsoft.com/office/drawing/2014/main" id="{BAE0160F-7F68-0329-A6E0-16494347AD92}"/>
              </a:ext>
            </a:extLst>
          </p:cNvPr>
          <p:cNvSpPr txBox="1"/>
          <p:nvPr/>
        </p:nvSpPr>
        <p:spPr>
          <a:xfrm>
            <a:off x="705491" y="2228412"/>
            <a:ext cx="1498348" cy="369332"/>
          </a:xfrm>
          <a:prstGeom prst="rect">
            <a:avLst/>
          </a:prstGeom>
          <a:noFill/>
        </p:spPr>
        <p:txBody>
          <a:bodyPr wrap="square">
            <a:spAutoFit/>
          </a:bodyPr>
          <a:lstStyle/>
          <a:p>
            <a:r>
              <a:rPr lang="en-US" dirty="0"/>
              <a:t>Priority label</a:t>
            </a:r>
          </a:p>
        </p:txBody>
      </p:sp>
      <p:pic>
        <p:nvPicPr>
          <p:cNvPr id="4" name="Graphic 3" descr="Hourglass 60% outline">
            <a:extLst>
              <a:ext uri="{FF2B5EF4-FFF2-40B4-BE49-F238E27FC236}">
                <a16:creationId xmlns:a16="http://schemas.microsoft.com/office/drawing/2014/main" id="{D18941E9-0EAE-2B20-D2EE-CA22715E68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2173" y="3609775"/>
            <a:ext cx="515893" cy="515893"/>
          </a:xfrm>
          <a:prstGeom prst="rect">
            <a:avLst/>
          </a:prstGeom>
        </p:spPr>
      </p:pic>
      <p:pic>
        <p:nvPicPr>
          <p:cNvPr id="5" name="Graphic 4" descr="Call center outline">
            <a:extLst>
              <a:ext uri="{FF2B5EF4-FFF2-40B4-BE49-F238E27FC236}">
                <a16:creationId xmlns:a16="http://schemas.microsoft.com/office/drawing/2014/main" id="{68E3C7CC-8472-3DCC-DE3B-804F44F3078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2448" y="2620732"/>
            <a:ext cx="515893" cy="515893"/>
          </a:xfrm>
          <a:prstGeom prst="rect">
            <a:avLst/>
          </a:prstGeom>
        </p:spPr>
      </p:pic>
      <p:pic>
        <p:nvPicPr>
          <p:cNvPr id="6" name="Graphic 5" descr="Clipboard Partially Checked outline">
            <a:extLst>
              <a:ext uri="{FF2B5EF4-FFF2-40B4-BE49-F238E27FC236}">
                <a16:creationId xmlns:a16="http://schemas.microsoft.com/office/drawing/2014/main" id="{D24A6A45-ACF9-4803-7A05-D62CED56B14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44303" y="4467392"/>
            <a:ext cx="515893" cy="515893"/>
          </a:xfrm>
          <a:prstGeom prst="rect">
            <a:avLst/>
          </a:prstGeom>
        </p:spPr>
      </p:pic>
      <p:pic>
        <p:nvPicPr>
          <p:cNvPr id="8" name="Graphic 7" descr="Monthly calendar outline">
            <a:extLst>
              <a:ext uri="{FF2B5EF4-FFF2-40B4-BE49-F238E27FC236}">
                <a16:creationId xmlns:a16="http://schemas.microsoft.com/office/drawing/2014/main" id="{9F47EEA6-7D03-FF2D-7E76-09E7C395472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56233" y="5451071"/>
            <a:ext cx="515893" cy="515893"/>
          </a:xfrm>
          <a:prstGeom prst="rect">
            <a:avLst/>
          </a:prstGeom>
        </p:spPr>
      </p:pic>
      <p:sp>
        <p:nvSpPr>
          <p:cNvPr id="9" name="TextBox 8">
            <a:extLst>
              <a:ext uri="{FF2B5EF4-FFF2-40B4-BE49-F238E27FC236}">
                <a16:creationId xmlns:a16="http://schemas.microsoft.com/office/drawing/2014/main" id="{923736A1-8B51-35F8-B03C-B3BF0EEEB56B}"/>
              </a:ext>
            </a:extLst>
          </p:cNvPr>
          <p:cNvSpPr txBox="1"/>
          <p:nvPr/>
        </p:nvSpPr>
        <p:spPr>
          <a:xfrm>
            <a:off x="457589" y="3136625"/>
            <a:ext cx="2068717" cy="369332"/>
          </a:xfrm>
          <a:prstGeom prst="rect">
            <a:avLst/>
          </a:prstGeom>
          <a:noFill/>
        </p:spPr>
        <p:txBody>
          <a:bodyPr wrap="square">
            <a:spAutoFit/>
          </a:bodyPr>
          <a:lstStyle/>
          <a:p>
            <a:r>
              <a:rPr lang="en-US" dirty="0"/>
              <a:t>Needs Reply label</a:t>
            </a:r>
          </a:p>
        </p:txBody>
      </p:sp>
      <p:sp>
        <p:nvSpPr>
          <p:cNvPr id="10" name="TextBox 9">
            <a:extLst>
              <a:ext uri="{FF2B5EF4-FFF2-40B4-BE49-F238E27FC236}">
                <a16:creationId xmlns:a16="http://schemas.microsoft.com/office/drawing/2014/main" id="{C54B831F-528D-BF56-6FF2-CA56B330B684}"/>
              </a:ext>
            </a:extLst>
          </p:cNvPr>
          <p:cNvSpPr txBox="1"/>
          <p:nvPr/>
        </p:nvSpPr>
        <p:spPr>
          <a:xfrm>
            <a:off x="420306" y="5057929"/>
            <a:ext cx="2068717" cy="369332"/>
          </a:xfrm>
          <a:prstGeom prst="rect">
            <a:avLst/>
          </a:prstGeom>
          <a:noFill/>
        </p:spPr>
        <p:txBody>
          <a:bodyPr wrap="square">
            <a:spAutoFit/>
          </a:bodyPr>
          <a:lstStyle/>
          <a:p>
            <a:r>
              <a:rPr lang="en-US" dirty="0"/>
              <a:t>Needs Action label</a:t>
            </a:r>
          </a:p>
        </p:txBody>
      </p:sp>
      <p:sp>
        <p:nvSpPr>
          <p:cNvPr id="11" name="TextBox 10">
            <a:extLst>
              <a:ext uri="{FF2B5EF4-FFF2-40B4-BE49-F238E27FC236}">
                <a16:creationId xmlns:a16="http://schemas.microsoft.com/office/drawing/2014/main" id="{432DA0CB-FAC8-20B1-A7AA-19CD9872CDB2}"/>
              </a:ext>
            </a:extLst>
          </p:cNvPr>
          <p:cNvSpPr txBox="1"/>
          <p:nvPr/>
        </p:nvSpPr>
        <p:spPr>
          <a:xfrm>
            <a:off x="285563" y="5943390"/>
            <a:ext cx="3023857" cy="369332"/>
          </a:xfrm>
          <a:prstGeom prst="rect">
            <a:avLst/>
          </a:prstGeom>
          <a:noFill/>
        </p:spPr>
        <p:txBody>
          <a:bodyPr wrap="square">
            <a:spAutoFit/>
          </a:bodyPr>
          <a:lstStyle/>
          <a:p>
            <a:r>
              <a:rPr lang="en-US" dirty="0"/>
              <a:t>Needs Scheduling label</a:t>
            </a:r>
          </a:p>
        </p:txBody>
      </p:sp>
      <p:sp>
        <p:nvSpPr>
          <p:cNvPr id="12" name="TextBox 11">
            <a:extLst>
              <a:ext uri="{FF2B5EF4-FFF2-40B4-BE49-F238E27FC236}">
                <a16:creationId xmlns:a16="http://schemas.microsoft.com/office/drawing/2014/main" id="{C4981372-70AF-E021-F75C-D6532E6DAF24}"/>
              </a:ext>
            </a:extLst>
          </p:cNvPr>
          <p:cNvSpPr txBox="1"/>
          <p:nvPr/>
        </p:nvSpPr>
        <p:spPr>
          <a:xfrm>
            <a:off x="537767" y="4111864"/>
            <a:ext cx="2068717" cy="369332"/>
          </a:xfrm>
          <a:prstGeom prst="rect">
            <a:avLst/>
          </a:prstGeom>
          <a:noFill/>
        </p:spPr>
        <p:txBody>
          <a:bodyPr wrap="square">
            <a:spAutoFit/>
          </a:bodyPr>
          <a:lstStyle/>
          <a:p>
            <a:r>
              <a:rPr lang="en-US" dirty="0"/>
              <a:t>Is Urgent label</a:t>
            </a:r>
          </a:p>
        </p:txBody>
      </p:sp>
      <p:sp>
        <p:nvSpPr>
          <p:cNvPr id="21" name="Left Brace 20">
            <a:extLst>
              <a:ext uri="{FF2B5EF4-FFF2-40B4-BE49-F238E27FC236}">
                <a16:creationId xmlns:a16="http://schemas.microsoft.com/office/drawing/2014/main" id="{2396788C-DC8A-3DC0-9C2C-E69D201A6771}"/>
              </a:ext>
            </a:extLst>
          </p:cNvPr>
          <p:cNvSpPr/>
          <p:nvPr/>
        </p:nvSpPr>
        <p:spPr>
          <a:xfrm rot="10800000">
            <a:off x="2779493" y="1520605"/>
            <a:ext cx="1164785" cy="4972596"/>
          </a:xfrm>
          <a:prstGeom prst="leftBrace">
            <a:avLst>
              <a:gd name="adj1" fmla="val 8333"/>
              <a:gd name="adj2" fmla="val 49782"/>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pic>
        <p:nvPicPr>
          <p:cNvPr id="22" name="Graphic 21" descr="Browser window outline">
            <a:extLst>
              <a:ext uri="{FF2B5EF4-FFF2-40B4-BE49-F238E27FC236}">
                <a16:creationId xmlns:a16="http://schemas.microsoft.com/office/drawing/2014/main" id="{63D65CF5-1E56-E8F9-C446-F1EB4DE950F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52899" y="3541834"/>
            <a:ext cx="741001" cy="741001"/>
          </a:xfrm>
          <a:prstGeom prst="rect">
            <a:avLst/>
          </a:prstGeom>
        </p:spPr>
      </p:pic>
      <p:pic>
        <p:nvPicPr>
          <p:cNvPr id="23" name="Graphic 22" descr="Browser window outline">
            <a:extLst>
              <a:ext uri="{FF2B5EF4-FFF2-40B4-BE49-F238E27FC236}">
                <a16:creationId xmlns:a16="http://schemas.microsoft.com/office/drawing/2014/main" id="{5F32B476-B0C1-21E7-D3FA-50CF98CEBED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141863" y="3535045"/>
            <a:ext cx="741001" cy="741001"/>
          </a:xfrm>
          <a:prstGeom prst="rect">
            <a:avLst/>
          </a:prstGeom>
        </p:spPr>
      </p:pic>
      <p:pic>
        <p:nvPicPr>
          <p:cNvPr id="24" name="Graphic 23" descr="Browser window outline">
            <a:extLst>
              <a:ext uri="{FF2B5EF4-FFF2-40B4-BE49-F238E27FC236}">
                <a16:creationId xmlns:a16="http://schemas.microsoft.com/office/drawing/2014/main" id="{C4F2C795-3217-DDF4-6656-C621EF56231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154726" y="3541834"/>
            <a:ext cx="741001" cy="741001"/>
          </a:xfrm>
          <a:prstGeom prst="rect">
            <a:avLst/>
          </a:prstGeom>
        </p:spPr>
      </p:pic>
      <p:pic>
        <p:nvPicPr>
          <p:cNvPr id="25" name="Graphic 24" descr="Browser window outline">
            <a:extLst>
              <a:ext uri="{FF2B5EF4-FFF2-40B4-BE49-F238E27FC236}">
                <a16:creationId xmlns:a16="http://schemas.microsoft.com/office/drawing/2014/main" id="{D0DCD3C5-9B66-6B54-16BB-4BE87D07B55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58577" y="3541834"/>
            <a:ext cx="741001" cy="741001"/>
          </a:xfrm>
          <a:prstGeom prst="rect">
            <a:avLst/>
          </a:prstGeom>
        </p:spPr>
      </p:pic>
      <p:pic>
        <p:nvPicPr>
          <p:cNvPr id="26" name="Graphic 25" descr="Browser window outline">
            <a:extLst>
              <a:ext uri="{FF2B5EF4-FFF2-40B4-BE49-F238E27FC236}">
                <a16:creationId xmlns:a16="http://schemas.microsoft.com/office/drawing/2014/main" id="{7B2C1F1A-08C1-363A-1F6A-6406231F4D6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62428" y="3535044"/>
            <a:ext cx="741001" cy="741001"/>
          </a:xfrm>
          <a:prstGeom prst="rect">
            <a:avLst/>
          </a:prstGeom>
        </p:spPr>
      </p:pic>
      <p:cxnSp>
        <p:nvCxnSpPr>
          <p:cNvPr id="27" name="Straight Arrow Connector 26">
            <a:extLst>
              <a:ext uri="{FF2B5EF4-FFF2-40B4-BE49-F238E27FC236}">
                <a16:creationId xmlns:a16="http://schemas.microsoft.com/office/drawing/2014/main" id="{39F232DB-2B20-9C12-6DE1-26CB79E08631}"/>
              </a:ext>
            </a:extLst>
          </p:cNvPr>
          <p:cNvCxnSpPr>
            <a:cxnSpLocks/>
          </p:cNvCxnSpPr>
          <p:nvPr/>
        </p:nvCxnSpPr>
        <p:spPr>
          <a:xfrm>
            <a:off x="5850030" y="3945984"/>
            <a:ext cx="29366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F7BC591F-F0DE-4C42-658C-DEF27C926F4E}"/>
              </a:ext>
            </a:extLst>
          </p:cNvPr>
          <p:cNvCxnSpPr>
            <a:cxnSpLocks/>
          </p:cNvCxnSpPr>
          <p:nvPr/>
        </p:nvCxnSpPr>
        <p:spPr>
          <a:xfrm>
            <a:off x="6861066" y="3949414"/>
            <a:ext cx="29366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1E3C1959-A2EC-697C-3A37-A9C7B0238BC2}"/>
              </a:ext>
            </a:extLst>
          </p:cNvPr>
          <p:cNvCxnSpPr>
            <a:cxnSpLocks/>
          </p:cNvCxnSpPr>
          <p:nvPr/>
        </p:nvCxnSpPr>
        <p:spPr>
          <a:xfrm>
            <a:off x="7864917" y="3949414"/>
            <a:ext cx="29366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61199A8E-3DBC-FB30-942F-10A5A43874EB}"/>
              </a:ext>
            </a:extLst>
          </p:cNvPr>
          <p:cNvCxnSpPr>
            <a:cxnSpLocks/>
          </p:cNvCxnSpPr>
          <p:nvPr/>
        </p:nvCxnSpPr>
        <p:spPr>
          <a:xfrm>
            <a:off x="8868768" y="3945984"/>
            <a:ext cx="29366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CFC56198-7EAF-B917-D4CE-BBAE0C81627C}"/>
              </a:ext>
            </a:extLst>
          </p:cNvPr>
          <p:cNvCxnSpPr>
            <a:cxnSpLocks/>
          </p:cNvCxnSpPr>
          <p:nvPr/>
        </p:nvCxnSpPr>
        <p:spPr>
          <a:xfrm>
            <a:off x="9903429" y="3945984"/>
            <a:ext cx="29366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32" name="Graphic 31" descr="Circular flowchart outline">
            <a:extLst>
              <a:ext uri="{FF2B5EF4-FFF2-40B4-BE49-F238E27FC236}">
                <a16:creationId xmlns:a16="http://schemas.microsoft.com/office/drawing/2014/main" id="{EBCA6A6B-BE3A-0CEC-8017-09416AE71F6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300690" y="3734311"/>
            <a:ext cx="423345" cy="423345"/>
          </a:xfrm>
          <a:prstGeom prst="rect">
            <a:avLst/>
          </a:prstGeom>
        </p:spPr>
      </p:pic>
      <p:pic>
        <p:nvPicPr>
          <p:cNvPr id="33" name="Graphic 32" descr="Circular flowchart outline">
            <a:extLst>
              <a:ext uri="{FF2B5EF4-FFF2-40B4-BE49-F238E27FC236}">
                <a16:creationId xmlns:a16="http://schemas.microsoft.com/office/drawing/2014/main" id="{33B13695-3C74-48DD-6EDA-3495323A5C7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319203" y="3734311"/>
            <a:ext cx="423345" cy="423345"/>
          </a:xfrm>
          <a:prstGeom prst="rect">
            <a:avLst/>
          </a:prstGeom>
        </p:spPr>
      </p:pic>
      <p:pic>
        <p:nvPicPr>
          <p:cNvPr id="34" name="Graphic 33" descr="Circular flowchart outline">
            <a:extLst>
              <a:ext uri="{FF2B5EF4-FFF2-40B4-BE49-F238E27FC236}">
                <a16:creationId xmlns:a16="http://schemas.microsoft.com/office/drawing/2014/main" id="{DC80AB04-F788-98B8-9A29-29BD5B187B6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291678" y="3752525"/>
            <a:ext cx="423345" cy="423345"/>
          </a:xfrm>
          <a:prstGeom prst="rect">
            <a:avLst/>
          </a:prstGeom>
        </p:spPr>
      </p:pic>
      <p:pic>
        <p:nvPicPr>
          <p:cNvPr id="35" name="Graphic 34" descr="Circular flowchart outline">
            <a:extLst>
              <a:ext uri="{FF2B5EF4-FFF2-40B4-BE49-F238E27FC236}">
                <a16:creationId xmlns:a16="http://schemas.microsoft.com/office/drawing/2014/main" id="{9C62AC07-937F-F913-D739-FE3A4FD704B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318022" y="3752524"/>
            <a:ext cx="423345" cy="423345"/>
          </a:xfrm>
          <a:prstGeom prst="rect">
            <a:avLst/>
          </a:prstGeom>
        </p:spPr>
      </p:pic>
      <p:pic>
        <p:nvPicPr>
          <p:cNvPr id="36" name="Graphic 35" descr="Circular flowchart outline">
            <a:extLst>
              <a:ext uri="{FF2B5EF4-FFF2-40B4-BE49-F238E27FC236}">
                <a16:creationId xmlns:a16="http://schemas.microsoft.com/office/drawing/2014/main" id="{76467923-E37F-5B04-0110-968358A2768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304965" y="3732613"/>
            <a:ext cx="423345" cy="423345"/>
          </a:xfrm>
          <a:prstGeom prst="rect">
            <a:avLst/>
          </a:prstGeom>
        </p:spPr>
      </p:pic>
      <p:sp>
        <p:nvSpPr>
          <p:cNvPr id="37" name="Left Brace 36">
            <a:extLst>
              <a:ext uri="{FF2B5EF4-FFF2-40B4-BE49-F238E27FC236}">
                <a16:creationId xmlns:a16="http://schemas.microsoft.com/office/drawing/2014/main" id="{6112C2CF-50E8-EA51-EE38-AF1A14EBCCF9}"/>
              </a:ext>
            </a:extLst>
          </p:cNvPr>
          <p:cNvSpPr/>
          <p:nvPr/>
        </p:nvSpPr>
        <p:spPr>
          <a:xfrm rot="16200000">
            <a:off x="7169854" y="2031404"/>
            <a:ext cx="782668" cy="5090160"/>
          </a:xfrm>
          <a:prstGeom prst="leftBrace">
            <a:avLst/>
          </a:prstGeom>
          <a:ln>
            <a:solidFill>
              <a:schemeClr val="tx2">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0070C0"/>
              </a:solidFill>
            </a:endParaRPr>
          </a:p>
        </p:txBody>
      </p:sp>
      <p:sp>
        <p:nvSpPr>
          <p:cNvPr id="38" name="TextBox 37">
            <a:extLst>
              <a:ext uri="{FF2B5EF4-FFF2-40B4-BE49-F238E27FC236}">
                <a16:creationId xmlns:a16="http://schemas.microsoft.com/office/drawing/2014/main" id="{998451F4-827C-7FA6-56B8-E90068920D17}"/>
              </a:ext>
            </a:extLst>
          </p:cNvPr>
          <p:cNvSpPr txBox="1"/>
          <p:nvPr/>
        </p:nvSpPr>
        <p:spPr>
          <a:xfrm>
            <a:off x="6381677" y="4950832"/>
            <a:ext cx="2666692" cy="369332"/>
          </a:xfrm>
          <a:prstGeom prst="rect">
            <a:avLst/>
          </a:prstGeom>
          <a:noFill/>
          <a:ln>
            <a:noFill/>
          </a:ln>
        </p:spPr>
        <p:txBody>
          <a:bodyPr wrap="none" rtlCol="0">
            <a:spAutoFit/>
          </a:bodyPr>
          <a:lstStyle/>
          <a:p>
            <a:r>
              <a:rPr lang="en-US" dirty="0">
                <a:solidFill>
                  <a:srgbClr val="0070C0"/>
                </a:solidFill>
              </a:rPr>
              <a:t>Cascaded SLM Inference</a:t>
            </a:r>
          </a:p>
        </p:txBody>
      </p:sp>
      <p:pic>
        <p:nvPicPr>
          <p:cNvPr id="39" name="Graphic 38" descr="Label outline">
            <a:extLst>
              <a:ext uri="{FF2B5EF4-FFF2-40B4-BE49-F238E27FC236}">
                <a16:creationId xmlns:a16="http://schemas.microsoft.com/office/drawing/2014/main" id="{26C88C7C-7F21-BE9F-CCD1-B747DA6D3BE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394995" y="3689877"/>
            <a:ext cx="466081" cy="466081"/>
          </a:xfrm>
          <a:prstGeom prst="rect">
            <a:avLst/>
          </a:prstGeom>
        </p:spPr>
      </p:pic>
      <p:pic>
        <p:nvPicPr>
          <p:cNvPr id="40" name="Graphic 39" descr="Email with solid fill">
            <a:extLst>
              <a:ext uri="{FF2B5EF4-FFF2-40B4-BE49-F238E27FC236}">
                <a16:creationId xmlns:a16="http://schemas.microsoft.com/office/drawing/2014/main" id="{EA168B8F-2421-22C9-23EC-1B66DEA2E62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135001" y="3721322"/>
            <a:ext cx="424454" cy="424454"/>
          </a:xfrm>
          <a:prstGeom prst="rect">
            <a:avLst/>
          </a:prstGeom>
        </p:spPr>
      </p:pic>
      <p:cxnSp>
        <p:nvCxnSpPr>
          <p:cNvPr id="41" name="Straight Arrow Connector 40">
            <a:extLst>
              <a:ext uri="{FF2B5EF4-FFF2-40B4-BE49-F238E27FC236}">
                <a16:creationId xmlns:a16="http://schemas.microsoft.com/office/drawing/2014/main" id="{3335F0D0-4793-FC2D-B3ED-7C433D95A624}"/>
              </a:ext>
            </a:extLst>
          </p:cNvPr>
          <p:cNvCxnSpPr>
            <a:cxnSpLocks/>
          </p:cNvCxnSpPr>
          <p:nvPr/>
        </p:nvCxnSpPr>
        <p:spPr>
          <a:xfrm>
            <a:off x="4598207" y="3964196"/>
            <a:ext cx="417901"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23E3D5EF-7904-0F83-FFA7-86866B1AE5D0}"/>
              </a:ext>
            </a:extLst>
          </p:cNvPr>
          <p:cNvSpPr txBox="1"/>
          <p:nvPr/>
        </p:nvSpPr>
        <p:spPr>
          <a:xfrm>
            <a:off x="10728921" y="4260345"/>
            <a:ext cx="1224904" cy="369332"/>
          </a:xfrm>
          <a:prstGeom prst="rect">
            <a:avLst/>
          </a:prstGeom>
          <a:noFill/>
        </p:spPr>
        <p:txBody>
          <a:bodyPr wrap="square">
            <a:spAutoFit/>
          </a:bodyPr>
          <a:lstStyle/>
          <a:p>
            <a:r>
              <a:rPr lang="en-US" dirty="0"/>
              <a:t>All labels</a:t>
            </a:r>
          </a:p>
        </p:txBody>
      </p:sp>
      <p:pic>
        <p:nvPicPr>
          <p:cNvPr id="51" name="Graphic 50" descr="Label outline">
            <a:extLst>
              <a:ext uri="{FF2B5EF4-FFF2-40B4-BE49-F238E27FC236}">
                <a16:creationId xmlns:a16="http://schemas.microsoft.com/office/drawing/2014/main" id="{DC9D4CA4-87E9-68EC-EE39-35395B15E04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702025" y="3687054"/>
            <a:ext cx="466081" cy="466081"/>
          </a:xfrm>
          <a:prstGeom prst="rect">
            <a:avLst/>
          </a:prstGeom>
        </p:spPr>
      </p:pic>
      <p:pic>
        <p:nvPicPr>
          <p:cNvPr id="52" name="Graphic 51" descr="Label outline">
            <a:extLst>
              <a:ext uri="{FF2B5EF4-FFF2-40B4-BE49-F238E27FC236}">
                <a16:creationId xmlns:a16="http://schemas.microsoft.com/office/drawing/2014/main" id="{464A0F1C-58B2-9184-C09D-EDDA31FFBF2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009055" y="3700508"/>
            <a:ext cx="466081" cy="466081"/>
          </a:xfrm>
          <a:prstGeom prst="rect">
            <a:avLst/>
          </a:prstGeom>
        </p:spPr>
      </p:pic>
      <p:pic>
        <p:nvPicPr>
          <p:cNvPr id="53" name="Graphic 52" descr="Label outline">
            <a:extLst>
              <a:ext uri="{FF2B5EF4-FFF2-40B4-BE49-F238E27FC236}">
                <a16:creationId xmlns:a16="http://schemas.microsoft.com/office/drawing/2014/main" id="{DE67012E-5954-012C-0775-B4FD5F27DC9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316085" y="3707103"/>
            <a:ext cx="466081" cy="466081"/>
          </a:xfrm>
          <a:prstGeom prst="rect">
            <a:avLst/>
          </a:prstGeom>
        </p:spPr>
      </p:pic>
      <p:pic>
        <p:nvPicPr>
          <p:cNvPr id="54" name="Graphic 53" descr="Label outline">
            <a:extLst>
              <a:ext uri="{FF2B5EF4-FFF2-40B4-BE49-F238E27FC236}">
                <a16:creationId xmlns:a16="http://schemas.microsoft.com/office/drawing/2014/main" id="{CBF69716-DFB7-9EDC-B93F-E22ADC762B9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612667" y="3722388"/>
            <a:ext cx="466081" cy="466081"/>
          </a:xfrm>
          <a:prstGeom prst="rect">
            <a:avLst/>
          </a:prstGeom>
        </p:spPr>
      </p:pic>
      <p:pic>
        <p:nvPicPr>
          <p:cNvPr id="60" name="Graphic 59" descr="Thumbs up sign with solid fill">
            <a:extLst>
              <a:ext uri="{FF2B5EF4-FFF2-40B4-BE49-F238E27FC236}">
                <a16:creationId xmlns:a16="http://schemas.microsoft.com/office/drawing/2014/main" id="{79DCF6BD-EE64-8C3D-45DC-453C8BEAB46F}"/>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859408" y="2286647"/>
            <a:ext cx="741000" cy="741000"/>
          </a:xfrm>
          <a:prstGeom prst="rect">
            <a:avLst/>
          </a:prstGeom>
        </p:spPr>
      </p:pic>
      <p:pic>
        <p:nvPicPr>
          <p:cNvPr id="62" name="Graphic 61" descr="Thumbs Down with solid fill">
            <a:extLst>
              <a:ext uri="{FF2B5EF4-FFF2-40B4-BE49-F238E27FC236}">
                <a16:creationId xmlns:a16="http://schemas.microsoft.com/office/drawing/2014/main" id="{B7FA9675-DF73-9908-F62D-0F14A45DCA5B}"/>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920540" y="5440337"/>
            <a:ext cx="701589" cy="701589"/>
          </a:xfrm>
          <a:prstGeom prst="rect">
            <a:avLst/>
          </a:prstGeom>
        </p:spPr>
      </p:pic>
      <p:sp>
        <p:nvSpPr>
          <p:cNvPr id="63" name="TextBox 62">
            <a:extLst>
              <a:ext uri="{FF2B5EF4-FFF2-40B4-BE49-F238E27FC236}">
                <a16:creationId xmlns:a16="http://schemas.microsoft.com/office/drawing/2014/main" id="{8984C3BA-51D0-5B2A-EA23-A6589DCEE398}"/>
              </a:ext>
            </a:extLst>
          </p:cNvPr>
          <p:cNvSpPr txBox="1"/>
          <p:nvPr/>
        </p:nvSpPr>
        <p:spPr>
          <a:xfrm>
            <a:off x="6915531" y="2568123"/>
            <a:ext cx="3190738" cy="369332"/>
          </a:xfrm>
          <a:prstGeom prst="rect">
            <a:avLst/>
          </a:prstGeom>
          <a:noFill/>
        </p:spPr>
        <p:txBody>
          <a:bodyPr wrap="square" rtlCol="0">
            <a:spAutoFit/>
          </a:bodyPr>
          <a:lstStyle/>
          <a:p>
            <a:r>
              <a:rPr lang="en-US" dirty="0">
                <a:solidFill>
                  <a:schemeClr val="accent3">
                    <a:lumMod val="60000"/>
                    <a:lumOff val="40000"/>
                  </a:schemeClr>
                </a:solidFill>
              </a:rPr>
              <a:t>High quality across ALL labels</a:t>
            </a:r>
          </a:p>
        </p:txBody>
      </p:sp>
      <p:sp>
        <p:nvSpPr>
          <p:cNvPr id="65" name="TextBox 64">
            <a:extLst>
              <a:ext uri="{FF2B5EF4-FFF2-40B4-BE49-F238E27FC236}">
                <a16:creationId xmlns:a16="http://schemas.microsoft.com/office/drawing/2014/main" id="{14B66A53-B349-CAFB-30CB-781BA3FCF60F}"/>
              </a:ext>
            </a:extLst>
          </p:cNvPr>
          <p:cNvSpPr txBox="1"/>
          <p:nvPr/>
        </p:nvSpPr>
        <p:spPr>
          <a:xfrm>
            <a:off x="6943360" y="5712871"/>
            <a:ext cx="4596448" cy="369332"/>
          </a:xfrm>
          <a:prstGeom prst="rect">
            <a:avLst/>
          </a:prstGeom>
          <a:noFill/>
        </p:spPr>
        <p:txBody>
          <a:bodyPr wrap="square">
            <a:spAutoFit/>
          </a:bodyPr>
          <a:lstStyle/>
          <a:p>
            <a:r>
              <a:rPr lang="en-US" dirty="0">
                <a:solidFill>
                  <a:srgbClr val="C00000"/>
                </a:solidFill>
              </a:rPr>
              <a:t>Inference for multiple labels increases cost</a:t>
            </a:r>
          </a:p>
        </p:txBody>
      </p:sp>
      <p:pic>
        <p:nvPicPr>
          <p:cNvPr id="13" name="Graphic 12" descr="Thumbs Down with solid fill">
            <a:extLst>
              <a:ext uri="{FF2B5EF4-FFF2-40B4-BE49-F238E27FC236}">
                <a16:creationId xmlns:a16="http://schemas.microsoft.com/office/drawing/2014/main" id="{934B6B94-8836-83BA-0B33-C231574BBA57}"/>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859408" y="6156411"/>
            <a:ext cx="701589" cy="701589"/>
          </a:xfrm>
          <a:prstGeom prst="rect">
            <a:avLst/>
          </a:prstGeom>
        </p:spPr>
      </p:pic>
      <p:sp>
        <p:nvSpPr>
          <p:cNvPr id="14" name="TextBox 13">
            <a:extLst>
              <a:ext uri="{FF2B5EF4-FFF2-40B4-BE49-F238E27FC236}">
                <a16:creationId xmlns:a16="http://schemas.microsoft.com/office/drawing/2014/main" id="{C9A51AE3-DF94-0224-4052-5FF3755E9776}"/>
              </a:ext>
            </a:extLst>
          </p:cNvPr>
          <p:cNvSpPr txBox="1"/>
          <p:nvPr/>
        </p:nvSpPr>
        <p:spPr>
          <a:xfrm>
            <a:off x="6943360" y="6336324"/>
            <a:ext cx="5010465" cy="369332"/>
          </a:xfrm>
          <a:prstGeom prst="rect">
            <a:avLst/>
          </a:prstGeom>
          <a:noFill/>
        </p:spPr>
        <p:txBody>
          <a:bodyPr wrap="square">
            <a:spAutoFit/>
          </a:bodyPr>
          <a:lstStyle/>
          <a:p>
            <a:r>
              <a:rPr lang="en-US" dirty="0">
                <a:solidFill>
                  <a:srgbClr val="C00000"/>
                </a:solidFill>
              </a:rPr>
              <a:t>Combining labels leads to ~15% quality drop</a:t>
            </a:r>
          </a:p>
        </p:txBody>
      </p:sp>
      <p:sp>
        <p:nvSpPr>
          <p:cNvPr id="15" name="Slide Number Placeholder 14">
            <a:extLst>
              <a:ext uri="{FF2B5EF4-FFF2-40B4-BE49-F238E27FC236}">
                <a16:creationId xmlns:a16="http://schemas.microsoft.com/office/drawing/2014/main" id="{A85A37ED-AF86-230F-6462-07B51C2B78CC}"/>
              </a:ext>
            </a:extLst>
          </p:cNvPr>
          <p:cNvSpPr>
            <a:spLocks noGrp="1"/>
          </p:cNvSpPr>
          <p:nvPr>
            <p:ph type="sldNum" sz="quarter" idx="12"/>
          </p:nvPr>
        </p:nvSpPr>
        <p:spPr/>
        <p:txBody>
          <a:bodyPr/>
          <a:lstStyle/>
          <a:p>
            <a:fld id="{6F9C56B4-EE17-406D-85B7-8F5642CBD9E7}" type="slidenum">
              <a:rPr lang="en-US" smtClean="0"/>
              <a:t>15</a:t>
            </a:fld>
            <a:endParaRPr lang="en-US"/>
          </a:p>
        </p:txBody>
      </p:sp>
    </p:spTree>
    <p:extLst>
      <p:ext uri="{BB962C8B-B14F-4D97-AF65-F5344CB8AC3E}">
        <p14:creationId xmlns:p14="http://schemas.microsoft.com/office/powerpoint/2010/main" val="332949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0"/>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4"/>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6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6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5"/>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13"/>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P spid="12" grpId="0"/>
      <p:bldP spid="21" grpId="0" animBg="1"/>
      <p:bldP spid="37" grpId="0" animBg="1"/>
      <p:bldP spid="38" grpId="0"/>
      <p:bldP spid="42" grpId="0"/>
      <p:bldP spid="63" grpId="0"/>
      <p:bldP spid="65"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208FC-FD0F-F68C-CC5B-E06D7525E90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0D7839B-1866-F791-3D9D-E7560DF124A5}"/>
              </a:ext>
            </a:extLst>
          </p:cNvPr>
          <p:cNvSpPr txBox="1">
            <a:spLocks/>
          </p:cNvSpPr>
          <p:nvPr/>
        </p:nvSpPr>
        <p:spPr>
          <a:xfrm>
            <a:off x="179007" y="422713"/>
            <a:ext cx="12012993"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Scheme 2: Embeddings + Classifier for Email Labeling </a:t>
            </a:r>
          </a:p>
        </p:txBody>
      </p:sp>
      <p:pic>
        <p:nvPicPr>
          <p:cNvPr id="2" name="Graphic 1" descr="Comment Important outline">
            <a:extLst>
              <a:ext uri="{FF2B5EF4-FFF2-40B4-BE49-F238E27FC236}">
                <a16:creationId xmlns:a16="http://schemas.microsoft.com/office/drawing/2014/main" id="{AC54DD34-E475-2773-3A02-10AC13006A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8680" y="1520605"/>
            <a:ext cx="783431" cy="783431"/>
          </a:xfrm>
          <a:prstGeom prst="rect">
            <a:avLst/>
          </a:prstGeom>
        </p:spPr>
      </p:pic>
      <p:sp>
        <p:nvSpPr>
          <p:cNvPr id="3" name="TextBox 2">
            <a:extLst>
              <a:ext uri="{FF2B5EF4-FFF2-40B4-BE49-F238E27FC236}">
                <a16:creationId xmlns:a16="http://schemas.microsoft.com/office/drawing/2014/main" id="{DBD25C2D-9EA2-3A11-9734-5BD4326BB967}"/>
              </a:ext>
            </a:extLst>
          </p:cNvPr>
          <p:cNvSpPr txBox="1"/>
          <p:nvPr/>
        </p:nvSpPr>
        <p:spPr>
          <a:xfrm>
            <a:off x="705491" y="2228412"/>
            <a:ext cx="1498348" cy="369332"/>
          </a:xfrm>
          <a:prstGeom prst="rect">
            <a:avLst/>
          </a:prstGeom>
          <a:noFill/>
        </p:spPr>
        <p:txBody>
          <a:bodyPr wrap="square">
            <a:spAutoFit/>
          </a:bodyPr>
          <a:lstStyle/>
          <a:p>
            <a:r>
              <a:rPr lang="en-US" dirty="0"/>
              <a:t>Priority label</a:t>
            </a:r>
          </a:p>
        </p:txBody>
      </p:sp>
      <p:pic>
        <p:nvPicPr>
          <p:cNvPr id="4" name="Graphic 3" descr="Hourglass 60% outline">
            <a:extLst>
              <a:ext uri="{FF2B5EF4-FFF2-40B4-BE49-F238E27FC236}">
                <a16:creationId xmlns:a16="http://schemas.microsoft.com/office/drawing/2014/main" id="{342A9926-B8C7-04C1-3665-5CFA88B50AB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2173" y="3609775"/>
            <a:ext cx="515893" cy="515893"/>
          </a:xfrm>
          <a:prstGeom prst="rect">
            <a:avLst/>
          </a:prstGeom>
        </p:spPr>
      </p:pic>
      <p:pic>
        <p:nvPicPr>
          <p:cNvPr id="5" name="Graphic 4" descr="Call center outline">
            <a:extLst>
              <a:ext uri="{FF2B5EF4-FFF2-40B4-BE49-F238E27FC236}">
                <a16:creationId xmlns:a16="http://schemas.microsoft.com/office/drawing/2014/main" id="{3F2C4B9B-8842-DD55-4A9A-D94483642D7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2448" y="2620732"/>
            <a:ext cx="515893" cy="515893"/>
          </a:xfrm>
          <a:prstGeom prst="rect">
            <a:avLst/>
          </a:prstGeom>
        </p:spPr>
      </p:pic>
      <p:pic>
        <p:nvPicPr>
          <p:cNvPr id="6" name="Graphic 5" descr="Clipboard Partially Checked outline">
            <a:extLst>
              <a:ext uri="{FF2B5EF4-FFF2-40B4-BE49-F238E27FC236}">
                <a16:creationId xmlns:a16="http://schemas.microsoft.com/office/drawing/2014/main" id="{68300E87-8EAC-25A3-3016-C414C634F0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44303" y="4467392"/>
            <a:ext cx="515893" cy="515893"/>
          </a:xfrm>
          <a:prstGeom prst="rect">
            <a:avLst/>
          </a:prstGeom>
        </p:spPr>
      </p:pic>
      <p:pic>
        <p:nvPicPr>
          <p:cNvPr id="8" name="Graphic 7" descr="Monthly calendar outline">
            <a:extLst>
              <a:ext uri="{FF2B5EF4-FFF2-40B4-BE49-F238E27FC236}">
                <a16:creationId xmlns:a16="http://schemas.microsoft.com/office/drawing/2014/main" id="{FEF0D682-39D8-7A0F-7D16-17A70E9DE62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56233" y="5451071"/>
            <a:ext cx="515893" cy="515893"/>
          </a:xfrm>
          <a:prstGeom prst="rect">
            <a:avLst/>
          </a:prstGeom>
        </p:spPr>
      </p:pic>
      <p:sp>
        <p:nvSpPr>
          <p:cNvPr id="9" name="TextBox 8">
            <a:extLst>
              <a:ext uri="{FF2B5EF4-FFF2-40B4-BE49-F238E27FC236}">
                <a16:creationId xmlns:a16="http://schemas.microsoft.com/office/drawing/2014/main" id="{738FF3BF-C269-E90A-A3A7-7C3E09E10CB6}"/>
              </a:ext>
            </a:extLst>
          </p:cNvPr>
          <p:cNvSpPr txBox="1"/>
          <p:nvPr/>
        </p:nvSpPr>
        <p:spPr>
          <a:xfrm>
            <a:off x="457589" y="3136625"/>
            <a:ext cx="2068717" cy="369332"/>
          </a:xfrm>
          <a:prstGeom prst="rect">
            <a:avLst/>
          </a:prstGeom>
          <a:noFill/>
        </p:spPr>
        <p:txBody>
          <a:bodyPr wrap="square">
            <a:spAutoFit/>
          </a:bodyPr>
          <a:lstStyle/>
          <a:p>
            <a:r>
              <a:rPr lang="en-US" dirty="0"/>
              <a:t>Needs Reply label</a:t>
            </a:r>
          </a:p>
        </p:txBody>
      </p:sp>
      <p:sp>
        <p:nvSpPr>
          <p:cNvPr id="10" name="TextBox 9">
            <a:extLst>
              <a:ext uri="{FF2B5EF4-FFF2-40B4-BE49-F238E27FC236}">
                <a16:creationId xmlns:a16="http://schemas.microsoft.com/office/drawing/2014/main" id="{462D1491-EA14-EE8A-1EE3-1E65B62DEB0A}"/>
              </a:ext>
            </a:extLst>
          </p:cNvPr>
          <p:cNvSpPr txBox="1"/>
          <p:nvPr/>
        </p:nvSpPr>
        <p:spPr>
          <a:xfrm>
            <a:off x="420306" y="5057929"/>
            <a:ext cx="2068717" cy="369332"/>
          </a:xfrm>
          <a:prstGeom prst="rect">
            <a:avLst/>
          </a:prstGeom>
          <a:noFill/>
        </p:spPr>
        <p:txBody>
          <a:bodyPr wrap="square">
            <a:spAutoFit/>
          </a:bodyPr>
          <a:lstStyle/>
          <a:p>
            <a:r>
              <a:rPr lang="en-US" dirty="0"/>
              <a:t>Needs Action label</a:t>
            </a:r>
          </a:p>
        </p:txBody>
      </p:sp>
      <p:sp>
        <p:nvSpPr>
          <p:cNvPr id="11" name="TextBox 10">
            <a:extLst>
              <a:ext uri="{FF2B5EF4-FFF2-40B4-BE49-F238E27FC236}">
                <a16:creationId xmlns:a16="http://schemas.microsoft.com/office/drawing/2014/main" id="{6BD704FD-5D11-52CB-9D03-A3078D836A1C}"/>
              </a:ext>
            </a:extLst>
          </p:cNvPr>
          <p:cNvSpPr txBox="1"/>
          <p:nvPr/>
        </p:nvSpPr>
        <p:spPr>
          <a:xfrm>
            <a:off x="285563" y="5943390"/>
            <a:ext cx="3023857" cy="369332"/>
          </a:xfrm>
          <a:prstGeom prst="rect">
            <a:avLst/>
          </a:prstGeom>
          <a:noFill/>
        </p:spPr>
        <p:txBody>
          <a:bodyPr wrap="square">
            <a:spAutoFit/>
          </a:bodyPr>
          <a:lstStyle/>
          <a:p>
            <a:r>
              <a:rPr lang="en-US" dirty="0"/>
              <a:t>Needs Scheduling label</a:t>
            </a:r>
          </a:p>
        </p:txBody>
      </p:sp>
      <p:sp>
        <p:nvSpPr>
          <p:cNvPr id="12" name="TextBox 11">
            <a:extLst>
              <a:ext uri="{FF2B5EF4-FFF2-40B4-BE49-F238E27FC236}">
                <a16:creationId xmlns:a16="http://schemas.microsoft.com/office/drawing/2014/main" id="{74D2EA66-7757-707C-BB1B-7978B89A8D2C}"/>
              </a:ext>
            </a:extLst>
          </p:cNvPr>
          <p:cNvSpPr txBox="1"/>
          <p:nvPr/>
        </p:nvSpPr>
        <p:spPr>
          <a:xfrm>
            <a:off x="537767" y="4111864"/>
            <a:ext cx="2068717" cy="369332"/>
          </a:xfrm>
          <a:prstGeom prst="rect">
            <a:avLst/>
          </a:prstGeom>
          <a:noFill/>
        </p:spPr>
        <p:txBody>
          <a:bodyPr wrap="square">
            <a:spAutoFit/>
          </a:bodyPr>
          <a:lstStyle/>
          <a:p>
            <a:r>
              <a:rPr lang="en-US" dirty="0"/>
              <a:t>Is Urgent label</a:t>
            </a:r>
          </a:p>
        </p:txBody>
      </p:sp>
      <p:sp>
        <p:nvSpPr>
          <p:cNvPr id="21" name="Left Brace 20">
            <a:extLst>
              <a:ext uri="{FF2B5EF4-FFF2-40B4-BE49-F238E27FC236}">
                <a16:creationId xmlns:a16="http://schemas.microsoft.com/office/drawing/2014/main" id="{EAE56478-F10E-CFB9-03F1-A30980D08CB7}"/>
              </a:ext>
            </a:extLst>
          </p:cNvPr>
          <p:cNvSpPr/>
          <p:nvPr/>
        </p:nvSpPr>
        <p:spPr>
          <a:xfrm rot="10800000">
            <a:off x="2779493" y="1520605"/>
            <a:ext cx="1164785" cy="4972596"/>
          </a:xfrm>
          <a:prstGeom prst="leftBrace">
            <a:avLst>
              <a:gd name="adj1" fmla="val 8333"/>
              <a:gd name="adj2" fmla="val 49782"/>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pic>
        <p:nvPicPr>
          <p:cNvPr id="13" name="Graphic 12" descr="Browser window outline">
            <a:extLst>
              <a:ext uri="{FF2B5EF4-FFF2-40B4-BE49-F238E27FC236}">
                <a16:creationId xmlns:a16="http://schemas.microsoft.com/office/drawing/2014/main" id="{578A4BAC-A869-B8A2-F62A-0ACCB684510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273360" y="3580268"/>
            <a:ext cx="741001" cy="741001"/>
          </a:xfrm>
          <a:prstGeom prst="rect">
            <a:avLst/>
          </a:prstGeom>
        </p:spPr>
      </p:pic>
      <p:pic>
        <p:nvPicPr>
          <p:cNvPr id="14" name="Graphic 13" descr="Caret Left outline">
            <a:extLst>
              <a:ext uri="{FF2B5EF4-FFF2-40B4-BE49-F238E27FC236}">
                <a16:creationId xmlns:a16="http://schemas.microsoft.com/office/drawing/2014/main" id="{56F9837C-5866-12EE-F16C-9E73C8CFD8E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335873" y="3830721"/>
            <a:ext cx="338207" cy="338207"/>
          </a:xfrm>
          <a:prstGeom prst="rect">
            <a:avLst/>
          </a:prstGeom>
        </p:spPr>
      </p:pic>
      <p:pic>
        <p:nvPicPr>
          <p:cNvPr id="15" name="Graphic 14" descr="Caret Right outline">
            <a:extLst>
              <a:ext uri="{FF2B5EF4-FFF2-40B4-BE49-F238E27FC236}">
                <a16:creationId xmlns:a16="http://schemas.microsoft.com/office/drawing/2014/main" id="{48574EB7-E73B-3E86-A80D-65F95569507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581819" y="3830721"/>
            <a:ext cx="369332" cy="369332"/>
          </a:xfrm>
          <a:prstGeom prst="rect">
            <a:avLst/>
          </a:prstGeom>
        </p:spPr>
      </p:pic>
      <p:cxnSp>
        <p:nvCxnSpPr>
          <p:cNvPr id="16" name="Straight Connector 15">
            <a:extLst>
              <a:ext uri="{FF2B5EF4-FFF2-40B4-BE49-F238E27FC236}">
                <a16:creationId xmlns:a16="http://schemas.microsoft.com/office/drawing/2014/main" id="{629BD075-A9C5-CBD0-A3D9-C6B172D633E3}"/>
              </a:ext>
            </a:extLst>
          </p:cNvPr>
          <p:cNvCxnSpPr>
            <a:cxnSpLocks/>
          </p:cNvCxnSpPr>
          <p:nvPr/>
        </p:nvCxnSpPr>
        <p:spPr>
          <a:xfrm flipV="1">
            <a:off x="5596132" y="3893414"/>
            <a:ext cx="71237" cy="21675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5675D690-969E-88D5-1AE3-A8665FE01052}"/>
              </a:ext>
            </a:extLst>
          </p:cNvPr>
          <p:cNvCxnSpPr>
            <a:cxnSpLocks/>
          </p:cNvCxnSpPr>
          <p:nvPr/>
        </p:nvCxnSpPr>
        <p:spPr>
          <a:xfrm>
            <a:off x="6014361" y="3954759"/>
            <a:ext cx="560297"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D9CF5056-B78D-B5AD-42D2-4C4EAE76AB0C}"/>
              </a:ext>
            </a:extLst>
          </p:cNvPr>
          <p:cNvGrpSpPr/>
          <p:nvPr/>
        </p:nvGrpSpPr>
        <p:grpSpPr>
          <a:xfrm>
            <a:off x="6701291" y="3613572"/>
            <a:ext cx="633841" cy="657114"/>
            <a:chOff x="8130101" y="5098461"/>
            <a:chExt cx="723501" cy="721584"/>
          </a:xfrm>
        </p:grpSpPr>
        <p:sp>
          <p:nvSpPr>
            <p:cNvPr id="19" name="Oval 18">
              <a:extLst>
                <a:ext uri="{FF2B5EF4-FFF2-40B4-BE49-F238E27FC236}">
                  <a16:creationId xmlns:a16="http://schemas.microsoft.com/office/drawing/2014/main" id="{0EB63843-1D08-7D44-8F1E-DF2A8AFC694F}"/>
                </a:ext>
              </a:extLst>
            </p:cNvPr>
            <p:cNvSpPr/>
            <p:nvPr/>
          </p:nvSpPr>
          <p:spPr>
            <a:xfrm>
              <a:off x="8130101" y="5379834"/>
              <a:ext cx="159565" cy="15585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5297DB46-39EC-F9A0-A5E8-1DD46C6D57B0}"/>
                </a:ext>
              </a:extLst>
            </p:cNvPr>
            <p:cNvSpPr/>
            <p:nvPr/>
          </p:nvSpPr>
          <p:spPr>
            <a:xfrm>
              <a:off x="8130101" y="5664186"/>
              <a:ext cx="159565" cy="15585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3B3E2191-D8DD-6F91-62F5-34E671BC6761}"/>
                </a:ext>
              </a:extLst>
            </p:cNvPr>
            <p:cNvSpPr/>
            <p:nvPr/>
          </p:nvSpPr>
          <p:spPr>
            <a:xfrm>
              <a:off x="8130101" y="5098461"/>
              <a:ext cx="159565" cy="15585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5C908AA0-0FB2-562E-AA40-46CFE48A6AFD}"/>
                </a:ext>
              </a:extLst>
            </p:cNvPr>
            <p:cNvSpPr/>
            <p:nvPr/>
          </p:nvSpPr>
          <p:spPr>
            <a:xfrm>
              <a:off x="8451960" y="5507052"/>
              <a:ext cx="159565" cy="15585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B450B74A-17DA-7827-9CA1-3620BE3D1D60}"/>
                </a:ext>
              </a:extLst>
            </p:cNvPr>
            <p:cNvSpPr/>
            <p:nvPr/>
          </p:nvSpPr>
          <p:spPr>
            <a:xfrm>
              <a:off x="8451960" y="5225679"/>
              <a:ext cx="159565" cy="15585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67BD4E16-74FC-C713-E8B9-AB81520D2260}"/>
                </a:ext>
              </a:extLst>
            </p:cNvPr>
            <p:cNvSpPr/>
            <p:nvPr/>
          </p:nvSpPr>
          <p:spPr>
            <a:xfrm>
              <a:off x="8694037" y="5379834"/>
              <a:ext cx="159565" cy="15585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ABF03A65-A869-F391-B117-950A6F628039}"/>
                </a:ext>
              </a:extLst>
            </p:cNvPr>
            <p:cNvCxnSpPr>
              <a:cxnSpLocks/>
              <a:stCxn id="43" idx="6"/>
              <a:endCxn id="45" idx="2"/>
            </p:cNvCxnSpPr>
            <p:nvPr/>
          </p:nvCxnSpPr>
          <p:spPr>
            <a:xfrm>
              <a:off x="8289666" y="5176391"/>
              <a:ext cx="162294" cy="127218"/>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BEAB6979-B2EC-FBC5-C179-297F0DBD09D3}"/>
                </a:ext>
              </a:extLst>
            </p:cNvPr>
            <p:cNvCxnSpPr>
              <a:cxnSpLocks/>
            </p:cNvCxnSpPr>
            <p:nvPr/>
          </p:nvCxnSpPr>
          <p:spPr>
            <a:xfrm>
              <a:off x="8289666" y="5462696"/>
              <a:ext cx="162294" cy="127218"/>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45965064-F018-143B-2BDF-8747026E2DB3}"/>
                </a:ext>
              </a:extLst>
            </p:cNvPr>
            <p:cNvCxnSpPr>
              <a:cxnSpLocks/>
              <a:endCxn id="44" idx="2"/>
            </p:cNvCxnSpPr>
            <p:nvPr/>
          </p:nvCxnSpPr>
          <p:spPr>
            <a:xfrm flipV="1">
              <a:off x="8289666" y="5584982"/>
              <a:ext cx="162294" cy="160608"/>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D6C86273-A100-7A0C-78B3-E23BC0577A4A}"/>
                </a:ext>
              </a:extLst>
            </p:cNvPr>
            <p:cNvCxnSpPr>
              <a:cxnSpLocks/>
              <a:endCxn id="45" idx="2"/>
            </p:cNvCxnSpPr>
            <p:nvPr/>
          </p:nvCxnSpPr>
          <p:spPr>
            <a:xfrm flipV="1">
              <a:off x="8289666" y="5303609"/>
              <a:ext cx="162294" cy="441981"/>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216A5D03-6C65-D25A-A16B-A0AEF02DEA4A}"/>
                </a:ext>
              </a:extLst>
            </p:cNvPr>
            <p:cNvCxnSpPr>
              <a:cxnSpLocks/>
              <a:stCxn id="44" idx="2"/>
            </p:cNvCxnSpPr>
            <p:nvPr/>
          </p:nvCxnSpPr>
          <p:spPr>
            <a:xfrm flipH="1" flipV="1">
              <a:off x="8292395" y="5186768"/>
              <a:ext cx="159565" cy="398214"/>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13805050-7531-3F4E-30BE-546EA84485C3}"/>
                </a:ext>
              </a:extLst>
            </p:cNvPr>
            <p:cNvCxnSpPr>
              <a:cxnSpLocks/>
              <a:stCxn id="45" idx="2"/>
            </p:cNvCxnSpPr>
            <p:nvPr/>
          </p:nvCxnSpPr>
          <p:spPr>
            <a:xfrm flipH="1">
              <a:off x="8297386" y="5303609"/>
              <a:ext cx="154575" cy="161328"/>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59DF1280-C208-FE66-CE7B-637EB5125E67}"/>
                </a:ext>
              </a:extLst>
            </p:cNvPr>
            <p:cNvCxnSpPr>
              <a:cxnSpLocks/>
              <a:endCxn id="46" idx="2"/>
            </p:cNvCxnSpPr>
            <p:nvPr/>
          </p:nvCxnSpPr>
          <p:spPr>
            <a:xfrm>
              <a:off x="8603806" y="5352597"/>
              <a:ext cx="90230" cy="105166"/>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9CB5ED4D-B658-42A9-1543-2D354B1E96A0}"/>
                </a:ext>
              </a:extLst>
            </p:cNvPr>
            <p:cNvCxnSpPr>
              <a:cxnSpLocks/>
              <a:endCxn id="46" idx="2"/>
            </p:cNvCxnSpPr>
            <p:nvPr/>
          </p:nvCxnSpPr>
          <p:spPr>
            <a:xfrm flipV="1">
              <a:off x="8611526" y="5457764"/>
              <a:ext cx="82511" cy="109182"/>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59" name="Graphic 58" descr="Email with solid fill">
            <a:extLst>
              <a:ext uri="{FF2B5EF4-FFF2-40B4-BE49-F238E27FC236}">
                <a16:creationId xmlns:a16="http://schemas.microsoft.com/office/drawing/2014/main" id="{DF6055CE-1845-2BC2-730A-50163F86264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234747" y="3711885"/>
            <a:ext cx="424454" cy="424454"/>
          </a:xfrm>
          <a:prstGeom prst="rect">
            <a:avLst/>
          </a:prstGeom>
        </p:spPr>
      </p:pic>
      <p:cxnSp>
        <p:nvCxnSpPr>
          <p:cNvPr id="60" name="Straight Arrow Connector 59">
            <a:extLst>
              <a:ext uri="{FF2B5EF4-FFF2-40B4-BE49-F238E27FC236}">
                <a16:creationId xmlns:a16="http://schemas.microsoft.com/office/drawing/2014/main" id="{C76DF987-0FE5-4DA1-D52A-29BD372B2009}"/>
              </a:ext>
            </a:extLst>
          </p:cNvPr>
          <p:cNvCxnSpPr>
            <a:cxnSpLocks/>
          </p:cNvCxnSpPr>
          <p:nvPr/>
        </p:nvCxnSpPr>
        <p:spPr>
          <a:xfrm flipV="1">
            <a:off x="4697953" y="3947305"/>
            <a:ext cx="542291" cy="745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1" name="Straight Arrow Connector 60">
            <a:extLst>
              <a:ext uri="{FF2B5EF4-FFF2-40B4-BE49-F238E27FC236}">
                <a16:creationId xmlns:a16="http://schemas.microsoft.com/office/drawing/2014/main" id="{A0788D03-5EBF-316A-C24E-50557CF57BBA}"/>
              </a:ext>
            </a:extLst>
          </p:cNvPr>
          <p:cNvCxnSpPr>
            <a:cxnSpLocks/>
          </p:cNvCxnSpPr>
          <p:nvPr/>
        </p:nvCxnSpPr>
        <p:spPr>
          <a:xfrm>
            <a:off x="7436863" y="3921209"/>
            <a:ext cx="523676" cy="612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7" name="Left Brace 66">
            <a:extLst>
              <a:ext uri="{FF2B5EF4-FFF2-40B4-BE49-F238E27FC236}">
                <a16:creationId xmlns:a16="http://schemas.microsoft.com/office/drawing/2014/main" id="{0DA249EE-B89F-28DB-2B36-F9388885C819}"/>
              </a:ext>
            </a:extLst>
          </p:cNvPr>
          <p:cNvSpPr/>
          <p:nvPr/>
        </p:nvSpPr>
        <p:spPr>
          <a:xfrm rot="16200000">
            <a:off x="6499375" y="2121515"/>
            <a:ext cx="782668" cy="5090160"/>
          </a:xfrm>
          <a:prstGeom prst="leftBrace">
            <a:avLst/>
          </a:prstGeom>
          <a:ln>
            <a:solidFill>
              <a:schemeClr val="tx2">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0070C0"/>
              </a:solidFill>
            </a:endParaRPr>
          </a:p>
        </p:txBody>
      </p:sp>
      <p:sp>
        <p:nvSpPr>
          <p:cNvPr id="68" name="TextBox 67">
            <a:extLst>
              <a:ext uri="{FF2B5EF4-FFF2-40B4-BE49-F238E27FC236}">
                <a16:creationId xmlns:a16="http://schemas.microsoft.com/office/drawing/2014/main" id="{8917AFA3-961A-9380-14CB-40F00B5E6C4F}"/>
              </a:ext>
            </a:extLst>
          </p:cNvPr>
          <p:cNvSpPr txBox="1"/>
          <p:nvPr/>
        </p:nvSpPr>
        <p:spPr>
          <a:xfrm>
            <a:off x="5221544" y="5029926"/>
            <a:ext cx="3408305" cy="369332"/>
          </a:xfrm>
          <a:prstGeom prst="rect">
            <a:avLst/>
          </a:prstGeom>
          <a:noFill/>
          <a:ln>
            <a:noFill/>
          </a:ln>
        </p:spPr>
        <p:txBody>
          <a:bodyPr wrap="none" rtlCol="0">
            <a:spAutoFit/>
          </a:bodyPr>
          <a:lstStyle/>
          <a:p>
            <a:r>
              <a:rPr lang="en-US" dirty="0">
                <a:solidFill>
                  <a:srgbClr val="0070C0"/>
                </a:solidFill>
              </a:rPr>
              <a:t>Embedding based MLP classifier</a:t>
            </a:r>
          </a:p>
        </p:txBody>
      </p:sp>
      <p:pic>
        <p:nvPicPr>
          <p:cNvPr id="69" name="Graphic 68" descr="Thumbs up sign with solid fill">
            <a:extLst>
              <a:ext uri="{FF2B5EF4-FFF2-40B4-BE49-F238E27FC236}">
                <a16:creationId xmlns:a16="http://schemas.microsoft.com/office/drawing/2014/main" id="{7302B85D-5A5E-C733-F4A0-309B32E6E26A}"/>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859408" y="2286647"/>
            <a:ext cx="741000" cy="741000"/>
          </a:xfrm>
          <a:prstGeom prst="rect">
            <a:avLst/>
          </a:prstGeom>
        </p:spPr>
      </p:pic>
      <p:sp>
        <p:nvSpPr>
          <p:cNvPr id="71" name="TextBox 70">
            <a:extLst>
              <a:ext uri="{FF2B5EF4-FFF2-40B4-BE49-F238E27FC236}">
                <a16:creationId xmlns:a16="http://schemas.microsoft.com/office/drawing/2014/main" id="{F2FC35C7-77E6-301D-B8E0-AC1F88BDD7E9}"/>
              </a:ext>
            </a:extLst>
          </p:cNvPr>
          <p:cNvSpPr txBox="1"/>
          <p:nvPr/>
        </p:nvSpPr>
        <p:spPr>
          <a:xfrm>
            <a:off x="6771186" y="2569621"/>
            <a:ext cx="4570979" cy="646331"/>
          </a:xfrm>
          <a:prstGeom prst="rect">
            <a:avLst/>
          </a:prstGeom>
          <a:noFill/>
        </p:spPr>
        <p:txBody>
          <a:bodyPr wrap="square" rtlCol="0">
            <a:spAutoFit/>
          </a:bodyPr>
          <a:lstStyle/>
          <a:p>
            <a:r>
              <a:rPr lang="en-US" dirty="0">
                <a:solidFill>
                  <a:schemeClr val="accent3">
                    <a:lumMod val="60000"/>
                    <a:lumOff val="40000"/>
                  </a:schemeClr>
                </a:solidFill>
              </a:rPr>
              <a:t>Cost is 500X lower as embeddings are reusable across labels</a:t>
            </a:r>
          </a:p>
        </p:txBody>
      </p:sp>
      <p:sp>
        <p:nvSpPr>
          <p:cNvPr id="72" name="TextBox 71">
            <a:extLst>
              <a:ext uri="{FF2B5EF4-FFF2-40B4-BE49-F238E27FC236}">
                <a16:creationId xmlns:a16="http://schemas.microsoft.com/office/drawing/2014/main" id="{DA6E0B7F-436D-E173-2348-4D510353A7D5}"/>
              </a:ext>
            </a:extLst>
          </p:cNvPr>
          <p:cNvSpPr txBox="1"/>
          <p:nvPr/>
        </p:nvSpPr>
        <p:spPr>
          <a:xfrm>
            <a:off x="6841082" y="6027941"/>
            <a:ext cx="5090160" cy="646331"/>
          </a:xfrm>
          <a:prstGeom prst="rect">
            <a:avLst/>
          </a:prstGeom>
          <a:noFill/>
        </p:spPr>
        <p:txBody>
          <a:bodyPr wrap="square">
            <a:spAutoFit/>
          </a:bodyPr>
          <a:lstStyle/>
          <a:p>
            <a:r>
              <a:rPr lang="en-US" dirty="0">
                <a:solidFill>
                  <a:srgbClr val="C00000"/>
                </a:solidFill>
              </a:rPr>
              <a:t>Low quality (~15-20% drop) for non-binary labels due to high class imbalance during training</a:t>
            </a:r>
          </a:p>
        </p:txBody>
      </p:sp>
      <p:pic>
        <p:nvPicPr>
          <p:cNvPr id="73" name="Graphic 72" descr="Label outline">
            <a:extLst>
              <a:ext uri="{FF2B5EF4-FFF2-40B4-BE49-F238E27FC236}">
                <a16:creationId xmlns:a16="http://schemas.microsoft.com/office/drawing/2014/main" id="{E43C42C5-A978-1A55-7D2A-E56C27856A5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960539" y="3647154"/>
            <a:ext cx="466081" cy="466081"/>
          </a:xfrm>
          <a:prstGeom prst="rect">
            <a:avLst/>
          </a:prstGeom>
        </p:spPr>
      </p:pic>
      <p:sp>
        <p:nvSpPr>
          <p:cNvPr id="74" name="TextBox 73">
            <a:extLst>
              <a:ext uri="{FF2B5EF4-FFF2-40B4-BE49-F238E27FC236}">
                <a16:creationId xmlns:a16="http://schemas.microsoft.com/office/drawing/2014/main" id="{A28C4523-D2B8-7433-180B-EE75F30487EA}"/>
              </a:ext>
            </a:extLst>
          </p:cNvPr>
          <p:cNvSpPr txBox="1"/>
          <p:nvPr/>
        </p:nvSpPr>
        <p:spPr>
          <a:xfrm>
            <a:off x="8294465" y="4217622"/>
            <a:ext cx="1224904" cy="369332"/>
          </a:xfrm>
          <a:prstGeom prst="rect">
            <a:avLst/>
          </a:prstGeom>
          <a:noFill/>
        </p:spPr>
        <p:txBody>
          <a:bodyPr wrap="square">
            <a:spAutoFit/>
          </a:bodyPr>
          <a:lstStyle/>
          <a:p>
            <a:r>
              <a:rPr lang="en-US" dirty="0"/>
              <a:t>All labels</a:t>
            </a:r>
          </a:p>
        </p:txBody>
      </p:sp>
      <p:pic>
        <p:nvPicPr>
          <p:cNvPr id="75" name="Graphic 74" descr="Label outline">
            <a:extLst>
              <a:ext uri="{FF2B5EF4-FFF2-40B4-BE49-F238E27FC236}">
                <a16:creationId xmlns:a16="http://schemas.microsoft.com/office/drawing/2014/main" id="{AC5968F1-28C1-B2E8-1208-F487EB2D6DC3}"/>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267569" y="3644331"/>
            <a:ext cx="466081" cy="466081"/>
          </a:xfrm>
          <a:prstGeom prst="rect">
            <a:avLst/>
          </a:prstGeom>
        </p:spPr>
      </p:pic>
      <p:pic>
        <p:nvPicPr>
          <p:cNvPr id="76" name="Graphic 75" descr="Label outline">
            <a:extLst>
              <a:ext uri="{FF2B5EF4-FFF2-40B4-BE49-F238E27FC236}">
                <a16:creationId xmlns:a16="http://schemas.microsoft.com/office/drawing/2014/main" id="{A64353D4-2A3C-F481-BF43-258B243E920B}"/>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574599" y="3657785"/>
            <a:ext cx="466081" cy="466081"/>
          </a:xfrm>
          <a:prstGeom prst="rect">
            <a:avLst/>
          </a:prstGeom>
        </p:spPr>
      </p:pic>
      <p:pic>
        <p:nvPicPr>
          <p:cNvPr id="77" name="Graphic 76" descr="Label outline">
            <a:extLst>
              <a:ext uri="{FF2B5EF4-FFF2-40B4-BE49-F238E27FC236}">
                <a16:creationId xmlns:a16="http://schemas.microsoft.com/office/drawing/2014/main" id="{2325775E-AFE5-2738-D68B-2C4AFF58986B}"/>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881629" y="3664380"/>
            <a:ext cx="466081" cy="466081"/>
          </a:xfrm>
          <a:prstGeom prst="rect">
            <a:avLst/>
          </a:prstGeom>
        </p:spPr>
      </p:pic>
      <p:pic>
        <p:nvPicPr>
          <p:cNvPr id="78" name="Graphic 77" descr="Label outline">
            <a:extLst>
              <a:ext uri="{FF2B5EF4-FFF2-40B4-BE49-F238E27FC236}">
                <a16:creationId xmlns:a16="http://schemas.microsoft.com/office/drawing/2014/main" id="{67A6DBAB-E000-C2DC-72F8-6A47300C0DF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178211" y="3679665"/>
            <a:ext cx="466081" cy="466081"/>
          </a:xfrm>
          <a:prstGeom prst="rect">
            <a:avLst/>
          </a:prstGeom>
        </p:spPr>
      </p:pic>
      <p:pic>
        <p:nvPicPr>
          <p:cNvPr id="79" name="Graphic 78" descr="Thumbs Down with solid fill">
            <a:extLst>
              <a:ext uri="{FF2B5EF4-FFF2-40B4-BE49-F238E27FC236}">
                <a16:creationId xmlns:a16="http://schemas.microsoft.com/office/drawing/2014/main" id="{1CE5A5CF-F5CE-7FD0-C632-1657657C2E66}"/>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968408" y="5799144"/>
            <a:ext cx="701589" cy="701589"/>
          </a:xfrm>
          <a:prstGeom prst="rect">
            <a:avLst/>
          </a:prstGeom>
        </p:spPr>
      </p:pic>
      <p:sp>
        <p:nvSpPr>
          <p:cNvPr id="22" name="Slide Number Placeholder 21">
            <a:extLst>
              <a:ext uri="{FF2B5EF4-FFF2-40B4-BE49-F238E27FC236}">
                <a16:creationId xmlns:a16="http://schemas.microsoft.com/office/drawing/2014/main" id="{E735A6AA-0F08-FBF8-7564-BEFB4158A9B2}"/>
              </a:ext>
            </a:extLst>
          </p:cNvPr>
          <p:cNvSpPr>
            <a:spLocks noGrp="1"/>
          </p:cNvSpPr>
          <p:nvPr>
            <p:ph type="sldNum" sz="quarter" idx="12"/>
          </p:nvPr>
        </p:nvSpPr>
        <p:spPr/>
        <p:txBody>
          <a:bodyPr/>
          <a:lstStyle/>
          <a:p>
            <a:fld id="{6F9C56B4-EE17-406D-85B7-8F5642CBD9E7}" type="slidenum">
              <a:rPr lang="en-US" smtClean="0"/>
              <a:t>16</a:t>
            </a:fld>
            <a:endParaRPr lang="en-US"/>
          </a:p>
        </p:txBody>
      </p:sp>
    </p:spTree>
    <p:extLst>
      <p:ext uri="{BB962C8B-B14F-4D97-AF65-F5344CB8AC3E}">
        <p14:creationId xmlns:p14="http://schemas.microsoft.com/office/powerpoint/2010/main" val="1179498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6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7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P spid="12" grpId="0"/>
      <p:bldP spid="21" grpId="0" animBg="1"/>
      <p:bldP spid="67" grpId="0" animBg="1"/>
      <p:bldP spid="68" grpId="0"/>
      <p:bldP spid="71" grpId="0"/>
      <p:bldP spid="72" grpId="0"/>
      <p:bldP spid="7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975E6-4C01-136F-2A03-187BB0AB595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CC6B321-94ED-86A8-D4EE-C889004504D6}"/>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Argo: Hybrid Scheme for Email Labeling</a:t>
            </a:r>
          </a:p>
        </p:txBody>
      </p:sp>
      <p:pic>
        <p:nvPicPr>
          <p:cNvPr id="11" name="Graphic 10" descr="Comment Important outline">
            <a:extLst>
              <a:ext uri="{FF2B5EF4-FFF2-40B4-BE49-F238E27FC236}">
                <a16:creationId xmlns:a16="http://schemas.microsoft.com/office/drawing/2014/main" id="{AEC0B8D4-8B24-E3A6-5059-C08716023F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79705" y="1547845"/>
            <a:ext cx="783431" cy="783431"/>
          </a:xfrm>
          <a:prstGeom prst="rect">
            <a:avLst/>
          </a:prstGeom>
        </p:spPr>
      </p:pic>
      <p:sp>
        <p:nvSpPr>
          <p:cNvPr id="15" name="TextBox 14">
            <a:extLst>
              <a:ext uri="{FF2B5EF4-FFF2-40B4-BE49-F238E27FC236}">
                <a16:creationId xmlns:a16="http://schemas.microsoft.com/office/drawing/2014/main" id="{C39A9863-3DF3-F398-8E59-296B712E8623}"/>
              </a:ext>
            </a:extLst>
          </p:cNvPr>
          <p:cNvSpPr txBox="1"/>
          <p:nvPr/>
        </p:nvSpPr>
        <p:spPr>
          <a:xfrm>
            <a:off x="1726516" y="2255652"/>
            <a:ext cx="1498348" cy="369332"/>
          </a:xfrm>
          <a:prstGeom prst="rect">
            <a:avLst/>
          </a:prstGeom>
          <a:noFill/>
        </p:spPr>
        <p:txBody>
          <a:bodyPr wrap="square">
            <a:spAutoFit/>
          </a:bodyPr>
          <a:lstStyle/>
          <a:p>
            <a:r>
              <a:rPr lang="en-US" dirty="0"/>
              <a:t>Priority label</a:t>
            </a:r>
          </a:p>
        </p:txBody>
      </p:sp>
      <p:pic>
        <p:nvPicPr>
          <p:cNvPr id="20" name="Graphic 19" descr="Hourglass 60% outline">
            <a:extLst>
              <a:ext uri="{FF2B5EF4-FFF2-40B4-BE49-F238E27FC236}">
                <a16:creationId xmlns:a16="http://schemas.microsoft.com/office/drawing/2014/main" id="{2F30E29D-EDFA-1754-8F1D-B12C81DDBB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37683" y="4286245"/>
            <a:ext cx="515893" cy="515893"/>
          </a:xfrm>
          <a:prstGeom prst="rect">
            <a:avLst/>
          </a:prstGeom>
        </p:spPr>
      </p:pic>
      <p:pic>
        <p:nvPicPr>
          <p:cNvPr id="22" name="Graphic 21" descr="Call center outline">
            <a:extLst>
              <a:ext uri="{FF2B5EF4-FFF2-40B4-BE49-F238E27FC236}">
                <a16:creationId xmlns:a16="http://schemas.microsoft.com/office/drawing/2014/main" id="{06B09AB3-924C-F280-D5C4-CF95AE8E016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1049" y="3390857"/>
            <a:ext cx="515893" cy="515893"/>
          </a:xfrm>
          <a:prstGeom prst="rect">
            <a:avLst/>
          </a:prstGeom>
        </p:spPr>
      </p:pic>
      <p:pic>
        <p:nvPicPr>
          <p:cNvPr id="24" name="Graphic 23" descr="Clipboard Partially Checked outline">
            <a:extLst>
              <a:ext uri="{FF2B5EF4-FFF2-40B4-BE49-F238E27FC236}">
                <a16:creationId xmlns:a16="http://schemas.microsoft.com/office/drawing/2014/main" id="{1EBADA19-EE19-2230-4C4D-47670EE55EF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099813" y="5143862"/>
            <a:ext cx="515893" cy="515893"/>
          </a:xfrm>
          <a:prstGeom prst="rect">
            <a:avLst/>
          </a:prstGeom>
        </p:spPr>
      </p:pic>
      <p:pic>
        <p:nvPicPr>
          <p:cNvPr id="25" name="Graphic 24" descr="Monthly calendar outline">
            <a:extLst>
              <a:ext uri="{FF2B5EF4-FFF2-40B4-BE49-F238E27FC236}">
                <a16:creationId xmlns:a16="http://schemas.microsoft.com/office/drawing/2014/main" id="{13DBB6D0-9BED-F62E-AFC5-BC54E0AD84D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099812" y="6025289"/>
            <a:ext cx="515893" cy="515893"/>
          </a:xfrm>
          <a:prstGeom prst="rect">
            <a:avLst/>
          </a:prstGeom>
        </p:spPr>
      </p:pic>
      <p:sp>
        <p:nvSpPr>
          <p:cNvPr id="27" name="TextBox 26">
            <a:extLst>
              <a:ext uri="{FF2B5EF4-FFF2-40B4-BE49-F238E27FC236}">
                <a16:creationId xmlns:a16="http://schemas.microsoft.com/office/drawing/2014/main" id="{66B271D2-2B82-301E-6CE9-6D0F1F627041}"/>
              </a:ext>
            </a:extLst>
          </p:cNvPr>
          <p:cNvSpPr txBox="1"/>
          <p:nvPr/>
        </p:nvSpPr>
        <p:spPr>
          <a:xfrm>
            <a:off x="1463886" y="3865179"/>
            <a:ext cx="2068717" cy="369332"/>
          </a:xfrm>
          <a:prstGeom prst="rect">
            <a:avLst/>
          </a:prstGeom>
          <a:noFill/>
        </p:spPr>
        <p:txBody>
          <a:bodyPr wrap="square">
            <a:spAutoFit/>
          </a:bodyPr>
          <a:lstStyle/>
          <a:p>
            <a:r>
              <a:rPr lang="en-US" dirty="0"/>
              <a:t>Needs Reply label</a:t>
            </a:r>
          </a:p>
        </p:txBody>
      </p:sp>
      <p:sp>
        <p:nvSpPr>
          <p:cNvPr id="28" name="TextBox 27">
            <a:extLst>
              <a:ext uri="{FF2B5EF4-FFF2-40B4-BE49-F238E27FC236}">
                <a16:creationId xmlns:a16="http://schemas.microsoft.com/office/drawing/2014/main" id="{1FC0A603-15B3-528F-B402-984979EBFCDB}"/>
              </a:ext>
            </a:extLst>
          </p:cNvPr>
          <p:cNvSpPr txBox="1"/>
          <p:nvPr/>
        </p:nvSpPr>
        <p:spPr>
          <a:xfrm>
            <a:off x="1463885" y="5632147"/>
            <a:ext cx="2068717" cy="369332"/>
          </a:xfrm>
          <a:prstGeom prst="rect">
            <a:avLst/>
          </a:prstGeom>
          <a:noFill/>
        </p:spPr>
        <p:txBody>
          <a:bodyPr wrap="square">
            <a:spAutoFit/>
          </a:bodyPr>
          <a:lstStyle/>
          <a:p>
            <a:r>
              <a:rPr lang="en-US" dirty="0"/>
              <a:t>Needs Action label</a:t>
            </a:r>
          </a:p>
        </p:txBody>
      </p:sp>
      <p:sp>
        <p:nvSpPr>
          <p:cNvPr id="29" name="TextBox 28">
            <a:extLst>
              <a:ext uri="{FF2B5EF4-FFF2-40B4-BE49-F238E27FC236}">
                <a16:creationId xmlns:a16="http://schemas.microsoft.com/office/drawing/2014/main" id="{54E6D76C-3011-6C0D-3DEA-B0418131F112}"/>
              </a:ext>
            </a:extLst>
          </p:cNvPr>
          <p:cNvSpPr txBox="1"/>
          <p:nvPr/>
        </p:nvSpPr>
        <p:spPr>
          <a:xfrm>
            <a:off x="1329142" y="6517608"/>
            <a:ext cx="3023857" cy="369332"/>
          </a:xfrm>
          <a:prstGeom prst="rect">
            <a:avLst/>
          </a:prstGeom>
          <a:noFill/>
        </p:spPr>
        <p:txBody>
          <a:bodyPr wrap="square">
            <a:spAutoFit/>
          </a:bodyPr>
          <a:lstStyle/>
          <a:p>
            <a:r>
              <a:rPr lang="en-US" dirty="0"/>
              <a:t>Needs Scheduling label</a:t>
            </a:r>
          </a:p>
        </p:txBody>
      </p:sp>
      <p:sp>
        <p:nvSpPr>
          <p:cNvPr id="34" name="TextBox 33">
            <a:extLst>
              <a:ext uri="{FF2B5EF4-FFF2-40B4-BE49-F238E27FC236}">
                <a16:creationId xmlns:a16="http://schemas.microsoft.com/office/drawing/2014/main" id="{6D746243-6F5E-CA39-C7DD-9AC53DD9F9E4}"/>
              </a:ext>
            </a:extLst>
          </p:cNvPr>
          <p:cNvSpPr txBox="1"/>
          <p:nvPr/>
        </p:nvSpPr>
        <p:spPr>
          <a:xfrm>
            <a:off x="1463884" y="4685201"/>
            <a:ext cx="2068717" cy="369332"/>
          </a:xfrm>
          <a:prstGeom prst="rect">
            <a:avLst/>
          </a:prstGeom>
          <a:noFill/>
        </p:spPr>
        <p:txBody>
          <a:bodyPr wrap="square">
            <a:spAutoFit/>
          </a:bodyPr>
          <a:lstStyle/>
          <a:p>
            <a:r>
              <a:rPr lang="en-US" dirty="0"/>
              <a:t>Is Urgent label</a:t>
            </a:r>
          </a:p>
        </p:txBody>
      </p:sp>
      <p:cxnSp>
        <p:nvCxnSpPr>
          <p:cNvPr id="36" name="Straight Connector 35">
            <a:extLst>
              <a:ext uri="{FF2B5EF4-FFF2-40B4-BE49-F238E27FC236}">
                <a16:creationId xmlns:a16="http://schemas.microsoft.com/office/drawing/2014/main" id="{F9C3218A-A89B-8602-F1F9-EC2A6B047064}"/>
              </a:ext>
            </a:extLst>
          </p:cNvPr>
          <p:cNvCxnSpPr>
            <a:cxnSpLocks/>
          </p:cNvCxnSpPr>
          <p:nvPr/>
        </p:nvCxnSpPr>
        <p:spPr>
          <a:xfrm flipV="1">
            <a:off x="670920" y="1899122"/>
            <a:ext cx="2600" cy="3521084"/>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93906C84-2920-428E-CF72-DCA40087DE65}"/>
              </a:ext>
            </a:extLst>
          </p:cNvPr>
          <p:cNvCxnSpPr>
            <a:cxnSpLocks/>
          </p:cNvCxnSpPr>
          <p:nvPr/>
        </p:nvCxnSpPr>
        <p:spPr>
          <a:xfrm flipV="1">
            <a:off x="670920" y="4096372"/>
            <a:ext cx="0" cy="263331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366388D3-97A6-CD9D-FFF6-CCCCE50A0157}"/>
              </a:ext>
            </a:extLst>
          </p:cNvPr>
          <p:cNvCxnSpPr>
            <a:cxnSpLocks/>
          </p:cNvCxnSpPr>
          <p:nvPr/>
        </p:nvCxnSpPr>
        <p:spPr>
          <a:xfrm>
            <a:off x="673520" y="1899122"/>
            <a:ext cx="436338"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8843480-3E8C-A633-1C66-41F9AB163C3C}"/>
              </a:ext>
            </a:extLst>
          </p:cNvPr>
          <p:cNvCxnSpPr>
            <a:cxnSpLocks/>
          </p:cNvCxnSpPr>
          <p:nvPr/>
        </p:nvCxnSpPr>
        <p:spPr>
          <a:xfrm>
            <a:off x="674390" y="5849949"/>
            <a:ext cx="428150"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8E6FDF66-4C5D-3329-50FB-DB5F0CDDAD9E}"/>
              </a:ext>
            </a:extLst>
          </p:cNvPr>
          <p:cNvCxnSpPr>
            <a:cxnSpLocks/>
          </p:cNvCxnSpPr>
          <p:nvPr/>
        </p:nvCxnSpPr>
        <p:spPr>
          <a:xfrm>
            <a:off x="670920" y="4096372"/>
            <a:ext cx="438938"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C6AF73FA-C50E-1466-98F8-DB7E6B591272}"/>
              </a:ext>
            </a:extLst>
          </p:cNvPr>
          <p:cNvCxnSpPr>
            <a:cxnSpLocks/>
          </p:cNvCxnSpPr>
          <p:nvPr/>
        </p:nvCxnSpPr>
        <p:spPr>
          <a:xfrm>
            <a:off x="683443" y="6729685"/>
            <a:ext cx="428150"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BCC67BE1-EB3A-717C-4644-9E3DA9EF2B9A}"/>
              </a:ext>
            </a:extLst>
          </p:cNvPr>
          <p:cNvCxnSpPr>
            <a:cxnSpLocks/>
          </p:cNvCxnSpPr>
          <p:nvPr/>
        </p:nvCxnSpPr>
        <p:spPr>
          <a:xfrm>
            <a:off x="670920" y="4963996"/>
            <a:ext cx="438938"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pic>
        <p:nvPicPr>
          <p:cNvPr id="66" name="Graphic 65" descr="Browser window outline">
            <a:extLst>
              <a:ext uri="{FF2B5EF4-FFF2-40B4-BE49-F238E27FC236}">
                <a16:creationId xmlns:a16="http://schemas.microsoft.com/office/drawing/2014/main" id="{06B7B6DC-86C0-B8FA-D538-CA01EB1D704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246118" y="1547845"/>
            <a:ext cx="741001" cy="741001"/>
          </a:xfrm>
          <a:prstGeom prst="rect">
            <a:avLst/>
          </a:prstGeom>
        </p:spPr>
      </p:pic>
      <p:pic>
        <p:nvPicPr>
          <p:cNvPr id="67" name="Graphic 66" descr="Browser window outline">
            <a:extLst>
              <a:ext uri="{FF2B5EF4-FFF2-40B4-BE49-F238E27FC236}">
                <a16:creationId xmlns:a16="http://schemas.microsoft.com/office/drawing/2014/main" id="{9BFB6326-7CAD-F831-2CBA-7DB2A4F66B3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235082" y="1541056"/>
            <a:ext cx="741001" cy="741001"/>
          </a:xfrm>
          <a:prstGeom prst="rect">
            <a:avLst/>
          </a:prstGeom>
        </p:spPr>
      </p:pic>
      <p:pic>
        <p:nvPicPr>
          <p:cNvPr id="68" name="Graphic 67" descr="Browser window outline">
            <a:extLst>
              <a:ext uri="{FF2B5EF4-FFF2-40B4-BE49-F238E27FC236}">
                <a16:creationId xmlns:a16="http://schemas.microsoft.com/office/drawing/2014/main" id="{0A0F5940-25FD-D04D-5A93-D3D0A336E06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247945" y="1547845"/>
            <a:ext cx="741001" cy="741001"/>
          </a:xfrm>
          <a:prstGeom prst="rect">
            <a:avLst/>
          </a:prstGeom>
        </p:spPr>
      </p:pic>
      <p:pic>
        <p:nvPicPr>
          <p:cNvPr id="69" name="Graphic 68" descr="Browser window outline">
            <a:extLst>
              <a:ext uri="{FF2B5EF4-FFF2-40B4-BE49-F238E27FC236}">
                <a16:creationId xmlns:a16="http://schemas.microsoft.com/office/drawing/2014/main" id="{5AF9ABA0-72E5-10EA-681C-7FBDF2A1BC1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51796" y="1547845"/>
            <a:ext cx="741001" cy="741001"/>
          </a:xfrm>
          <a:prstGeom prst="rect">
            <a:avLst/>
          </a:prstGeom>
        </p:spPr>
      </p:pic>
      <p:pic>
        <p:nvPicPr>
          <p:cNvPr id="70" name="Graphic 69" descr="Browser window outline">
            <a:extLst>
              <a:ext uri="{FF2B5EF4-FFF2-40B4-BE49-F238E27FC236}">
                <a16:creationId xmlns:a16="http://schemas.microsoft.com/office/drawing/2014/main" id="{7889E3EA-7D16-1B43-93C5-063B8616697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255647" y="1541055"/>
            <a:ext cx="741001" cy="741001"/>
          </a:xfrm>
          <a:prstGeom prst="rect">
            <a:avLst/>
          </a:prstGeom>
        </p:spPr>
      </p:pic>
      <p:cxnSp>
        <p:nvCxnSpPr>
          <p:cNvPr id="71" name="Straight Arrow Connector 70">
            <a:extLst>
              <a:ext uri="{FF2B5EF4-FFF2-40B4-BE49-F238E27FC236}">
                <a16:creationId xmlns:a16="http://schemas.microsoft.com/office/drawing/2014/main" id="{3D2B0D9F-5F65-62A2-102D-029E80C23DD1}"/>
              </a:ext>
            </a:extLst>
          </p:cNvPr>
          <p:cNvCxnSpPr>
            <a:cxnSpLocks/>
          </p:cNvCxnSpPr>
          <p:nvPr/>
        </p:nvCxnSpPr>
        <p:spPr>
          <a:xfrm>
            <a:off x="5943249" y="1951995"/>
            <a:ext cx="29366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3" name="Straight Arrow Connector 72">
            <a:extLst>
              <a:ext uri="{FF2B5EF4-FFF2-40B4-BE49-F238E27FC236}">
                <a16:creationId xmlns:a16="http://schemas.microsoft.com/office/drawing/2014/main" id="{2CD9C8E1-2846-8562-2100-3DF4EC0484CD}"/>
              </a:ext>
            </a:extLst>
          </p:cNvPr>
          <p:cNvCxnSpPr>
            <a:cxnSpLocks/>
          </p:cNvCxnSpPr>
          <p:nvPr/>
        </p:nvCxnSpPr>
        <p:spPr>
          <a:xfrm>
            <a:off x="6954285" y="1955425"/>
            <a:ext cx="29366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a:extLst>
              <a:ext uri="{FF2B5EF4-FFF2-40B4-BE49-F238E27FC236}">
                <a16:creationId xmlns:a16="http://schemas.microsoft.com/office/drawing/2014/main" id="{A361EC9E-444E-A174-AE9C-0998062A4885}"/>
              </a:ext>
            </a:extLst>
          </p:cNvPr>
          <p:cNvCxnSpPr>
            <a:cxnSpLocks/>
          </p:cNvCxnSpPr>
          <p:nvPr/>
        </p:nvCxnSpPr>
        <p:spPr>
          <a:xfrm>
            <a:off x="7958136" y="1955425"/>
            <a:ext cx="29366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5" name="Straight Arrow Connector 74">
            <a:extLst>
              <a:ext uri="{FF2B5EF4-FFF2-40B4-BE49-F238E27FC236}">
                <a16:creationId xmlns:a16="http://schemas.microsoft.com/office/drawing/2014/main" id="{8A108344-C026-E2D9-DBC0-ED753D6DAE9B}"/>
              </a:ext>
            </a:extLst>
          </p:cNvPr>
          <p:cNvCxnSpPr>
            <a:cxnSpLocks/>
          </p:cNvCxnSpPr>
          <p:nvPr/>
        </p:nvCxnSpPr>
        <p:spPr>
          <a:xfrm>
            <a:off x="8961987" y="1951995"/>
            <a:ext cx="29366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78" name="Graphic 77" descr="Circular flowchart outline">
            <a:extLst>
              <a:ext uri="{FF2B5EF4-FFF2-40B4-BE49-F238E27FC236}">
                <a16:creationId xmlns:a16="http://schemas.microsoft.com/office/drawing/2014/main" id="{EBB71068-6381-6359-5A60-DA1CB2D2C38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393909" y="1740322"/>
            <a:ext cx="423345" cy="423345"/>
          </a:xfrm>
          <a:prstGeom prst="rect">
            <a:avLst/>
          </a:prstGeom>
        </p:spPr>
      </p:pic>
      <p:pic>
        <p:nvPicPr>
          <p:cNvPr id="80" name="Graphic 79" descr="Circular flowchart outline">
            <a:extLst>
              <a:ext uri="{FF2B5EF4-FFF2-40B4-BE49-F238E27FC236}">
                <a16:creationId xmlns:a16="http://schemas.microsoft.com/office/drawing/2014/main" id="{5301CF15-A3CF-9342-440E-14BEB44E673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12422" y="1740322"/>
            <a:ext cx="423345" cy="423345"/>
          </a:xfrm>
          <a:prstGeom prst="rect">
            <a:avLst/>
          </a:prstGeom>
        </p:spPr>
      </p:pic>
      <p:pic>
        <p:nvPicPr>
          <p:cNvPr id="81" name="Graphic 80" descr="Circular flowchart outline">
            <a:extLst>
              <a:ext uri="{FF2B5EF4-FFF2-40B4-BE49-F238E27FC236}">
                <a16:creationId xmlns:a16="http://schemas.microsoft.com/office/drawing/2014/main" id="{B5EF3E21-DF7B-E4D7-D407-6D4186B82D8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384897" y="1758536"/>
            <a:ext cx="423345" cy="423345"/>
          </a:xfrm>
          <a:prstGeom prst="rect">
            <a:avLst/>
          </a:prstGeom>
        </p:spPr>
      </p:pic>
      <p:pic>
        <p:nvPicPr>
          <p:cNvPr id="82" name="Graphic 81" descr="Circular flowchart outline">
            <a:extLst>
              <a:ext uri="{FF2B5EF4-FFF2-40B4-BE49-F238E27FC236}">
                <a16:creationId xmlns:a16="http://schemas.microsoft.com/office/drawing/2014/main" id="{DA2BE2F3-B70A-4E76-AA3F-ECA14AC7201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11241" y="1758535"/>
            <a:ext cx="423345" cy="423345"/>
          </a:xfrm>
          <a:prstGeom prst="rect">
            <a:avLst/>
          </a:prstGeom>
        </p:spPr>
      </p:pic>
      <p:pic>
        <p:nvPicPr>
          <p:cNvPr id="84" name="Graphic 83" descr="Circular flowchart outline">
            <a:extLst>
              <a:ext uri="{FF2B5EF4-FFF2-40B4-BE49-F238E27FC236}">
                <a16:creationId xmlns:a16="http://schemas.microsoft.com/office/drawing/2014/main" id="{F26CAEB4-576A-93AB-E7C0-1E0048BD41C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398184" y="1738624"/>
            <a:ext cx="423345" cy="423345"/>
          </a:xfrm>
          <a:prstGeom prst="rect">
            <a:avLst/>
          </a:prstGeom>
        </p:spPr>
      </p:pic>
      <p:sp>
        <p:nvSpPr>
          <p:cNvPr id="85" name="Left Brace 84">
            <a:extLst>
              <a:ext uri="{FF2B5EF4-FFF2-40B4-BE49-F238E27FC236}">
                <a16:creationId xmlns:a16="http://schemas.microsoft.com/office/drawing/2014/main" id="{70A1FC2A-C0E9-D92B-0833-CBA03B2A5BEC}"/>
              </a:ext>
            </a:extLst>
          </p:cNvPr>
          <p:cNvSpPr/>
          <p:nvPr/>
        </p:nvSpPr>
        <p:spPr>
          <a:xfrm rot="16200000">
            <a:off x="7263073" y="37415"/>
            <a:ext cx="782668" cy="5090160"/>
          </a:xfrm>
          <a:prstGeom prst="leftBrace">
            <a:avLst/>
          </a:prstGeom>
          <a:ln>
            <a:solidFill>
              <a:schemeClr val="tx2">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2">
                  <a:lumMod val="50000"/>
                  <a:lumOff val="50000"/>
                </a:schemeClr>
              </a:solidFill>
            </a:endParaRPr>
          </a:p>
        </p:txBody>
      </p:sp>
      <p:sp>
        <p:nvSpPr>
          <p:cNvPr id="86" name="TextBox 85">
            <a:extLst>
              <a:ext uri="{FF2B5EF4-FFF2-40B4-BE49-F238E27FC236}">
                <a16:creationId xmlns:a16="http://schemas.microsoft.com/office/drawing/2014/main" id="{2CA10896-F9A2-8375-E747-C04FC8385ECC}"/>
              </a:ext>
            </a:extLst>
          </p:cNvPr>
          <p:cNvSpPr txBox="1"/>
          <p:nvPr/>
        </p:nvSpPr>
        <p:spPr>
          <a:xfrm>
            <a:off x="6412422" y="3049036"/>
            <a:ext cx="2666692" cy="369332"/>
          </a:xfrm>
          <a:prstGeom prst="rect">
            <a:avLst/>
          </a:prstGeom>
          <a:noFill/>
          <a:ln>
            <a:solidFill>
              <a:schemeClr val="tx2">
                <a:lumMod val="50000"/>
                <a:lumOff val="50000"/>
              </a:schemeClr>
            </a:solidFill>
          </a:ln>
        </p:spPr>
        <p:txBody>
          <a:bodyPr wrap="none" rtlCol="0">
            <a:spAutoFit/>
          </a:bodyPr>
          <a:lstStyle/>
          <a:p>
            <a:r>
              <a:rPr lang="en-US" dirty="0">
                <a:solidFill>
                  <a:schemeClr val="tx2">
                    <a:lumMod val="50000"/>
                    <a:lumOff val="50000"/>
                  </a:schemeClr>
                </a:solidFill>
              </a:rPr>
              <a:t>Cascaded SLM Inference</a:t>
            </a:r>
          </a:p>
        </p:txBody>
      </p:sp>
      <p:pic>
        <p:nvPicPr>
          <p:cNvPr id="88" name="Graphic 87" descr="Email with solid fill">
            <a:extLst>
              <a:ext uri="{FF2B5EF4-FFF2-40B4-BE49-F238E27FC236}">
                <a16:creationId xmlns:a16="http://schemas.microsoft.com/office/drawing/2014/main" id="{623D9DD1-8875-A0E6-6CF6-CAE10B450F9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228220" y="1727333"/>
            <a:ext cx="424454" cy="424454"/>
          </a:xfrm>
          <a:prstGeom prst="rect">
            <a:avLst/>
          </a:prstGeom>
        </p:spPr>
      </p:pic>
      <p:cxnSp>
        <p:nvCxnSpPr>
          <p:cNvPr id="89" name="Straight Arrow Connector 88">
            <a:extLst>
              <a:ext uri="{FF2B5EF4-FFF2-40B4-BE49-F238E27FC236}">
                <a16:creationId xmlns:a16="http://schemas.microsoft.com/office/drawing/2014/main" id="{B32A7923-BB75-7606-1036-8E624FC78156}"/>
              </a:ext>
            </a:extLst>
          </p:cNvPr>
          <p:cNvCxnSpPr>
            <a:cxnSpLocks/>
          </p:cNvCxnSpPr>
          <p:nvPr/>
        </p:nvCxnSpPr>
        <p:spPr>
          <a:xfrm>
            <a:off x="4691426" y="1970207"/>
            <a:ext cx="417901"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2" name="Graphic 1" descr="Browser window outline">
            <a:extLst>
              <a:ext uri="{FF2B5EF4-FFF2-40B4-BE49-F238E27FC236}">
                <a16:creationId xmlns:a16="http://schemas.microsoft.com/office/drawing/2014/main" id="{D63E6073-0BE2-C2F4-929F-A0398639982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72590" y="4962323"/>
            <a:ext cx="741001" cy="741001"/>
          </a:xfrm>
          <a:prstGeom prst="rect">
            <a:avLst/>
          </a:prstGeom>
        </p:spPr>
      </p:pic>
      <p:pic>
        <p:nvPicPr>
          <p:cNvPr id="3" name="Graphic 2" descr="Caret Left outline">
            <a:extLst>
              <a:ext uri="{FF2B5EF4-FFF2-40B4-BE49-F238E27FC236}">
                <a16:creationId xmlns:a16="http://schemas.microsoft.com/office/drawing/2014/main" id="{3359515B-9DE4-7C5B-7596-B1787990D77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535103" y="5212776"/>
            <a:ext cx="338207" cy="338207"/>
          </a:xfrm>
          <a:prstGeom prst="rect">
            <a:avLst/>
          </a:prstGeom>
        </p:spPr>
      </p:pic>
      <p:pic>
        <p:nvPicPr>
          <p:cNvPr id="4" name="Graphic 3" descr="Caret Right outline">
            <a:extLst>
              <a:ext uri="{FF2B5EF4-FFF2-40B4-BE49-F238E27FC236}">
                <a16:creationId xmlns:a16="http://schemas.microsoft.com/office/drawing/2014/main" id="{08B3FE3E-F2CC-60AF-42C9-1486E933132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781049" y="5212776"/>
            <a:ext cx="369332" cy="369332"/>
          </a:xfrm>
          <a:prstGeom prst="rect">
            <a:avLst/>
          </a:prstGeom>
        </p:spPr>
      </p:pic>
      <p:cxnSp>
        <p:nvCxnSpPr>
          <p:cNvPr id="5" name="Straight Connector 4">
            <a:extLst>
              <a:ext uri="{FF2B5EF4-FFF2-40B4-BE49-F238E27FC236}">
                <a16:creationId xmlns:a16="http://schemas.microsoft.com/office/drawing/2014/main" id="{B0A9C215-EDFF-5169-4B4F-6BE77D5A37E2}"/>
              </a:ext>
            </a:extLst>
          </p:cNvPr>
          <p:cNvCxnSpPr>
            <a:cxnSpLocks/>
          </p:cNvCxnSpPr>
          <p:nvPr/>
        </p:nvCxnSpPr>
        <p:spPr>
          <a:xfrm flipV="1">
            <a:off x="6795362" y="5275469"/>
            <a:ext cx="71237" cy="21675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A7A12480-755E-FEDD-6BEC-B61075730C1D}"/>
              </a:ext>
            </a:extLst>
          </p:cNvPr>
          <p:cNvCxnSpPr>
            <a:cxnSpLocks/>
          </p:cNvCxnSpPr>
          <p:nvPr/>
        </p:nvCxnSpPr>
        <p:spPr>
          <a:xfrm>
            <a:off x="7213591" y="5336814"/>
            <a:ext cx="560297"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8" name="Group 7">
            <a:extLst>
              <a:ext uri="{FF2B5EF4-FFF2-40B4-BE49-F238E27FC236}">
                <a16:creationId xmlns:a16="http://schemas.microsoft.com/office/drawing/2014/main" id="{74423FDA-2766-3433-EFFE-0783D5DCBE4B}"/>
              </a:ext>
            </a:extLst>
          </p:cNvPr>
          <p:cNvGrpSpPr/>
          <p:nvPr/>
        </p:nvGrpSpPr>
        <p:grpSpPr>
          <a:xfrm>
            <a:off x="7900521" y="4995627"/>
            <a:ext cx="633841" cy="657114"/>
            <a:chOff x="8130101" y="5098461"/>
            <a:chExt cx="723501" cy="721584"/>
          </a:xfrm>
        </p:grpSpPr>
        <p:sp>
          <p:nvSpPr>
            <p:cNvPr id="9" name="Oval 8">
              <a:extLst>
                <a:ext uri="{FF2B5EF4-FFF2-40B4-BE49-F238E27FC236}">
                  <a16:creationId xmlns:a16="http://schemas.microsoft.com/office/drawing/2014/main" id="{9B98C934-FA1A-58D4-70EF-F5F4994D5870}"/>
                </a:ext>
              </a:extLst>
            </p:cNvPr>
            <p:cNvSpPr/>
            <p:nvPr/>
          </p:nvSpPr>
          <p:spPr>
            <a:xfrm>
              <a:off x="8130101" y="5379834"/>
              <a:ext cx="159565" cy="15585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7F50247-3994-D6F7-64E7-F851388D8A01}"/>
                </a:ext>
              </a:extLst>
            </p:cNvPr>
            <p:cNvSpPr/>
            <p:nvPr/>
          </p:nvSpPr>
          <p:spPr>
            <a:xfrm>
              <a:off x="8130101" y="5664186"/>
              <a:ext cx="159565" cy="15585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4C76D4F7-3819-3258-881F-C22F44FC6795}"/>
                </a:ext>
              </a:extLst>
            </p:cNvPr>
            <p:cNvSpPr/>
            <p:nvPr/>
          </p:nvSpPr>
          <p:spPr>
            <a:xfrm>
              <a:off x="8130101" y="5098461"/>
              <a:ext cx="159565" cy="15585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B80C479-BCE9-B452-E9C9-7998CA037F9C}"/>
                </a:ext>
              </a:extLst>
            </p:cNvPr>
            <p:cNvSpPr/>
            <p:nvPr/>
          </p:nvSpPr>
          <p:spPr>
            <a:xfrm>
              <a:off x="8451960" y="5507052"/>
              <a:ext cx="159565" cy="15585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B480441-8825-7BAB-FE23-3E626E51FDA9}"/>
                </a:ext>
              </a:extLst>
            </p:cNvPr>
            <p:cNvSpPr/>
            <p:nvPr/>
          </p:nvSpPr>
          <p:spPr>
            <a:xfrm>
              <a:off x="8451960" y="5225679"/>
              <a:ext cx="159565" cy="15585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8961D10-0797-9618-86A8-E4F7013A0332}"/>
                </a:ext>
              </a:extLst>
            </p:cNvPr>
            <p:cNvSpPr/>
            <p:nvPr/>
          </p:nvSpPr>
          <p:spPr>
            <a:xfrm>
              <a:off x="8694037" y="5379834"/>
              <a:ext cx="159565" cy="15585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AAF023EA-5347-E8FC-5E88-5A409D873CDD}"/>
                </a:ext>
              </a:extLst>
            </p:cNvPr>
            <p:cNvCxnSpPr>
              <a:cxnSpLocks/>
              <a:stCxn id="12" idx="6"/>
              <a:endCxn id="14" idx="2"/>
            </p:cNvCxnSpPr>
            <p:nvPr/>
          </p:nvCxnSpPr>
          <p:spPr>
            <a:xfrm>
              <a:off x="8289666" y="5176391"/>
              <a:ext cx="162294" cy="127218"/>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2AB2F5D-F9FB-D896-C4D1-4882B9662D3D}"/>
                </a:ext>
              </a:extLst>
            </p:cNvPr>
            <p:cNvCxnSpPr>
              <a:cxnSpLocks/>
            </p:cNvCxnSpPr>
            <p:nvPr/>
          </p:nvCxnSpPr>
          <p:spPr>
            <a:xfrm>
              <a:off x="8289666" y="5462696"/>
              <a:ext cx="162294" cy="127218"/>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939E51A5-2B74-04CD-4EE9-BD4EAFD12BF7}"/>
                </a:ext>
              </a:extLst>
            </p:cNvPr>
            <p:cNvCxnSpPr>
              <a:cxnSpLocks/>
              <a:endCxn id="13" idx="2"/>
            </p:cNvCxnSpPr>
            <p:nvPr/>
          </p:nvCxnSpPr>
          <p:spPr>
            <a:xfrm flipV="1">
              <a:off x="8289666" y="5584982"/>
              <a:ext cx="162294" cy="160608"/>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EC30A6D-924B-2871-901E-78E4496CC3D6}"/>
                </a:ext>
              </a:extLst>
            </p:cNvPr>
            <p:cNvCxnSpPr>
              <a:cxnSpLocks/>
              <a:endCxn id="14" idx="2"/>
            </p:cNvCxnSpPr>
            <p:nvPr/>
          </p:nvCxnSpPr>
          <p:spPr>
            <a:xfrm flipV="1">
              <a:off x="8289666" y="5303609"/>
              <a:ext cx="162294" cy="441981"/>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EC5333B-59C8-F7A8-BAE8-9925BC8128B8}"/>
                </a:ext>
              </a:extLst>
            </p:cNvPr>
            <p:cNvCxnSpPr>
              <a:cxnSpLocks/>
              <a:stCxn id="13" idx="2"/>
            </p:cNvCxnSpPr>
            <p:nvPr/>
          </p:nvCxnSpPr>
          <p:spPr>
            <a:xfrm flipH="1" flipV="1">
              <a:off x="8292395" y="5186768"/>
              <a:ext cx="159565" cy="398214"/>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DCEB7EB6-92B8-C540-8329-E1285C3FB21F}"/>
                </a:ext>
              </a:extLst>
            </p:cNvPr>
            <p:cNvCxnSpPr>
              <a:cxnSpLocks/>
              <a:stCxn id="14" idx="2"/>
            </p:cNvCxnSpPr>
            <p:nvPr/>
          </p:nvCxnSpPr>
          <p:spPr>
            <a:xfrm flipH="1">
              <a:off x="8297386" y="5303609"/>
              <a:ext cx="154575" cy="161328"/>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CD338595-E951-289A-4DBB-841F40871590}"/>
                </a:ext>
              </a:extLst>
            </p:cNvPr>
            <p:cNvCxnSpPr>
              <a:cxnSpLocks/>
              <a:endCxn id="16" idx="2"/>
            </p:cNvCxnSpPr>
            <p:nvPr/>
          </p:nvCxnSpPr>
          <p:spPr>
            <a:xfrm>
              <a:off x="8603806" y="5352597"/>
              <a:ext cx="90230" cy="105166"/>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442BFA66-E109-9133-6B4F-A71753122497}"/>
                </a:ext>
              </a:extLst>
            </p:cNvPr>
            <p:cNvCxnSpPr>
              <a:cxnSpLocks/>
              <a:endCxn id="16" idx="2"/>
            </p:cNvCxnSpPr>
            <p:nvPr/>
          </p:nvCxnSpPr>
          <p:spPr>
            <a:xfrm flipV="1">
              <a:off x="8611526" y="5457764"/>
              <a:ext cx="82511" cy="109182"/>
            </a:xfrm>
            <a:prstGeom prst="line">
              <a:avLst/>
            </a:prstGeom>
            <a:solidFill>
              <a:schemeClr val="tx1"/>
            </a:solidFill>
            <a:ln>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32" name="Graphic 31" descr="Email with solid fill">
            <a:extLst>
              <a:ext uri="{FF2B5EF4-FFF2-40B4-BE49-F238E27FC236}">
                <a16:creationId xmlns:a16="http://schemas.microsoft.com/office/drawing/2014/main" id="{257CE64A-BEFC-9A97-C070-BECFB29BB2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433977" y="5093940"/>
            <a:ext cx="424454" cy="424454"/>
          </a:xfrm>
          <a:prstGeom prst="rect">
            <a:avLst/>
          </a:prstGeom>
        </p:spPr>
      </p:pic>
      <p:cxnSp>
        <p:nvCxnSpPr>
          <p:cNvPr id="33" name="Straight Arrow Connector 32">
            <a:extLst>
              <a:ext uri="{FF2B5EF4-FFF2-40B4-BE49-F238E27FC236}">
                <a16:creationId xmlns:a16="http://schemas.microsoft.com/office/drawing/2014/main" id="{7BAC47E9-56A4-F050-3E72-B54C3063FE37}"/>
              </a:ext>
            </a:extLst>
          </p:cNvPr>
          <p:cNvCxnSpPr>
            <a:cxnSpLocks/>
          </p:cNvCxnSpPr>
          <p:nvPr/>
        </p:nvCxnSpPr>
        <p:spPr>
          <a:xfrm flipV="1">
            <a:off x="5897183" y="5329360"/>
            <a:ext cx="542291" cy="745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3721F2CF-5B7A-E15A-D54C-67C36CA68D29}"/>
              </a:ext>
            </a:extLst>
          </p:cNvPr>
          <p:cNvCxnSpPr>
            <a:cxnSpLocks/>
          </p:cNvCxnSpPr>
          <p:nvPr/>
        </p:nvCxnSpPr>
        <p:spPr>
          <a:xfrm>
            <a:off x="8636093" y="5303264"/>
            <a:ext cx="523676" cy="612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48" name="Graphic 47" descr="Label outline">
            <a:extLst>
              <a:ext uri="{FF2B5EF4-FFF2-40B4-BE49-F238E27FC236}">
                <a16:creationId xmlns:a16="http://schemas.microsoft.com/office/drawing/2014/main" id="{C0F81483-9330-EEAF-E171-87DC36CFEF97}"/>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177875" y="5076348"/>
            <a:ext cx="466081" cy="466081"/>
          </a:xfrm>
          <a:prstGeom prst="rect">
            <a:avLst/>
          </a:prstGeom>
        </p:spPr>
      </p:pic>
      <p:sp>
        <p:nvSpPr>
          <p:cNvPr id="49" name="TextBox 48">
            <a:extLst>
              <a:ext uri="{FF2B5EF4-FFF2-40B4-BE49-F238E27FC236}">
                <a16:creationId xmlns:a16="http://schemas.microsoft.com/office/drawing/2014/main" id="{35C314A0-2461-29D6-5E6E-5B952A9DBEB4}"/>
              </a:ext>
            </a:extLst>
          </p:cNvPr>
          <p:cNvSpPr txBox="1"/>
          <p:nvPr/>
        </p:nvSpPr>
        <p:spPr>
          <a:xfrm>
            <a:off x="9612228" y="5493097"/>
            <a:ext cx="940575" cy="369332"/>
          </a:xfrm>
          <a:prstGeom prst="rect">
            <a:avLst/>
          </a:prstGeom>
          <a:noFill/>
        </p:spPr>
        <p:txBody>
          <a:bodyPr wrap="square">
            <a:spAutoFit/>
          </a:bodyPr>
          <a:lstStyle/>
          <a:p>
            <a:r>
              <a:rPr lang="en-US" dirty="0"/>
              <a:t>Labels</a:t>
            </a:r>
          </a:p>
        </p:txBody>
      </p:sp>
      <p:pic>
        <p:nvPicPr>
          <p:cNvPr id="50" name="Graphic 49" descr="Label outline">
            <a:extLst>
              <a:ext uri="{FF2B5EF4-FFF2-40B4-BE49-F238E27FC236}">
                <a16:creationId xmlns:a16="http://schemas.microsoft.com/office/drawing/2014/main" id="{D3707A5B-128B-654A-A82D-0E68D3F0C50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570241" y="5093940"/>
            <a:ext cx="466081" cy="466081"/>
          </a:xfrm>
          <a:prstGeom prst="rect">
            <a:avLst/>
          </a:prstGeom>
        </p:spPr>
      </p:pic>
      <p:pic>
        <p:nvPicPr>
          <p:cNvPr id="52" name="Graphic 51" descr="Label outline">
            <a:extLst>
              <a:ext uri="{FF2B5EF4-FFF2-40B4-BE49-F238E27FC236}">
                <a16:creationId xmlns:a16="http://schemas.microsoft.com/office/drawing/2014/main" id="{A4F56438-9FA8-BE7D-37F9-B210F8EB3BE3}"/>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964607" y="5084902"/>
            <a:ext cx="466081" cy="466081"/>
          </a:xfrm>
          <a:prstGeom prst="rect">
            <a:avLst/>
          </a:prstGeom>
        </p:spPr>
      </p:pic>
      <p:pic>
        <p:nvPicPr>
          <p:cNvPr id="54" name="Graphic 53" descr="Label outline">
            <a:extLst>
              <a:ext uri="{FF2B5EF4-FFF2-40B4-BE49-F238E27FC236}">
                <a16:creationId xmlns:a16="http://schemas.microsoft.com/office/drawing/2014/main" id="{65ADF8DD-513E-3433-EF95-A54C39A73A0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319763" y="5075864"/>
            <a:ext cx="466081" cy="466081"/>
          </a:xfrm>
          <a:prstGeom prst="rect">
            <a:avLst/>
          </a:prstGeom>
        </p:spPr>
      </p:pic>
      <p:sp>
        <p:nvSpPr>
          <p:cNvPr id="55" name="Left Brace 54">
            <a:extLst>
              <a:ext uri="{FF2B5EF4-FFF2-40B4-BE49-F238E27FC236}">
                <a16:creationId xmlns:a16="http://schemas.microsoft.com/office/drawing/2014/main" id="{82E2551D-E019-050B-8380-8612FF830849}"/>
              </a:ext>
            </a:extLst>
          </p:cNvPr>
          <p:cNvSpPr/>
          <p:nvPr/>
        </p:nvSpPr>
        <p:spPr>
          <a:xfrm rot="10800000">
            <a:off x="3143064" y="1174481"/>
            <a:ext cx="434005" cy="1592834"/>
          </a:xfrm>
          <a:prstGeom prst="leftBrace">
            <a:avLst>
              <a:gd name="adj1" fmla="val 8333"/>
              <a:gd name="adj2" fmla="val 49432"/>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sp>
        <p:nvSpPr>
          <p:cNvPr id="57" name="Left Brace 56">
            <a:extLst>
              <a:ext uri="{FF2B5EF4-FFF2-40B4-BE49-F238E27FC236}">
                <a16:creationId xmlns:a16="http://schemas.microsoft.com/office/drawing/2014/main" id="{93A8E920-3F61-2CB4-60C1-C93C71066FBF}"/>
              </a:ext>
            </a:extLst>
          </p:cNvPr>
          <p:cNvSpPr/>
          <p:nvPr/>
        </p:nvSpPr>
        <p:spPr>
          <a:xfrm rot="10800000">
            <a:off x="4185082" y="4065221"/>
            <a:ext cx="555022" cy="2633315"/>
          </a:xfrm>
          <a:prstGeom prst="leftBrace">
            <a:avLst>
              <a:gd name="adj1" fmla="val 8333"/>
              <a:gd name="adj2" fmla="val 50558"/>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sp>
        <p:nvSpPr>
          <p:cNvPr id="58" name="Left Brace 57">
            <a:extLst>
              <a:ext uri="{FF2B5EF4-FFF2-40B4-BE49-F238E27FC236}">
                <a16:creationId xmlns:a16="http://schemas.microsoft.com/office/drawing/2014/main" id="{BDCDAE90-3680-A902-4F78-CB3A433896CE}"/>
              </a:ext>
            </a:extLst>
          </p:cNvPr>
          <p:cNvSpPr/>
          <p:nvPr/>
        </p:nvSpPr>
        <p:spPr>
          <a:xfrm rot="16200000">
            <a:off x="7698605" y="3503570"/>
            <a:ext cx="782668" cy="5090160"/>
          </a:xfrm>
          <a:prstGeom prst="leftBrace">
            <a:avLst/>
          </a:prstGeom>
          <a:ln>
            <a:solidFill>
              <a:schemeClr val="tx2">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cxnSp>
        <p:nvCxnSpPr>
          <p:cNvPr id="60" name="Straight Arrow Connector 59">
            <a:extLst>
              <a:ext uri="{FF2B5EF4-FFF2-40B4-BE49-F238E27FC236}">
                <a16:creationId xmlns:a16="http://schemas.microsoft.com/office/drawing/2014/main" id="{C49580DB-634F-1043-1826-A2A225464E25}"/>
              </a:ext>
            </a:extLst>
          </p:cNvPr>
          <p:cNvCxnSpPr>
            <a:cxnSpLocks/>
          </p:cNvCxnSpPr>
          <p:nvPr/>
        </p:nvCxnSpPr>
        <p:spPr>
          <a:xfrm>
            <a:off x="9996648" y="1951995"/>
            <a:ext cx="29366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61" name="Graphic 60" descr="Label outline">
            <a:extLst>
              <a:ext uri="{FF2B5EF4-FFF2-40B4-BE49-F238E27FC236}">
                <a16:creationId xmlns:a16="http://schemas.microsoft.com/office/drawing/2014/main" id="{AA5CEFA5-F5C7-6396-C1A9-86E378FA0E6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488214" y="1695888"/>
            <a:ext cx="466081" cy="466081"/>
          </a:xfrm>
          <a:prstGeom prst="rect">
            <a:avLst/>
          </a:prstGeom>
        </p:spPr>
      </p:pic>
      <p:sp>
        <p:nvSpPr>
          <p:cNvPr id="62" name="TextBox 61">
            <a:extLst>
              <a:ext uri="{FF2B5EF4-FFF2-40B4-BE49-F238E27FC236}">
                <a16:creationId xmlns:a16="http://schemas.microsoft.com/office/drawing/2014/main" id="{C03D68D4-E08A-B84E-AB4F-D68A474992F5}"/>
              </a:ext>
            </a:extLst>
          </p:cNvPr>
          <p:cNvSpPr txBox="1"/>
          <p:nvPr/>
        </p:nvSpPr>
        <p:spPr>
          <a:xfrm>
            <a:off x="10467789" y="2070986"/>
            <a:ext cx="735257" cy="369332"/>
          </a:xfrm>
          <a:prstGeom prst="rect">
            <a:avLst/>
          </a:prstGeom>
          <a:noFill/>
        </p:spPr>
        <p:txBody>
          <a:bodyPr wrap="square">
            <a:spAutoFit/>
          </a:bodyPr>
          <a:lstStyle/>
          <a:p>
            <a:r>
              <a:rPr lang="en-US" dirty="0"/>
              <a:t>Label</a:t>
            </a:r>
          </a:p>
        </p:txBody>
      </p:sp>
      <p:sp>
        <p:nvSpPr>
          <p:cNvPr id="35" name="TextBox 34">
            <a:extLst>
              <a:ext uri="{FF2B5EF4-FFF2-40B4-BE49-F238E27FC236}">
                <a16:creationId xmlns:a16="http://schemas.microsoft.com/office/drawing/2014/main" id="{417A17DA-D6D3-466B-528B-B00516CE8CB0}"/>
              </a:ext>
            </a:extLst>
          </p:cNvPr>
          <p:cNvSpPr txBox="1"/>
          <p:nvPr/>
        </p:nvSpPr>
        <p:spPr>
          <a:xfrm>
            <a:off x="6441604" y="6493189"/>
            <a:ext cx="3408305" cy="369332"/>
          </a:xfrm>
          <a:prstGeom prst="rect">
            <a:avLst/>
          </a:prstGeom>
          <a:noFill/>
          <a:ln>
            <a:solidFill>
              <a:schemeClr val="tx2">
                <a:lumMod val="50000"/>
                <a:lumOff val="50000"/>
              </a:schemeClr>
            </a:solidFill>
          </a:ln>
        </p:spPr>
        <p:txBody>
          <a:bodyPr wrap="none" rtlCol="0">
            <a:spAutoFit/>
          </a:bodyPr>
          <a:lstStyle/>
          <a:p>
            <a:r>
              <a:rPr lang="en-US" dirty="0">
                <a:solidFill>
                  <a:schemeClr val="tx2">
                    <a:lumMod val="50000"/>
                    <a:lumOff val="50000"/>
                  </a:schemeClr>
                </a:solidFill>
              </a:rPr>
              <a:t>Embedding based MLP classifier</a:t>
            </a:r>
          </a:p>
        </p:txBody>
      </p:sp>
      <p:sp>
        <p:nvSpPr>
          <p:cNvPr id="39" name="Slide Number Placeholder 38">
            <a:extLst>
              <a:ext uri="{FF2B5EF4-FFF2-40B4-BE49-F238E27FC236}">
                <a16:creationId xmlns:a16="http://schemas.microsoft.com/office/drawing/2014/main" id="{949C443D-5AEF-DE60-A67F-C20133B80E72}"/>
              </a:ext>
            </a:extLst>
          </p:cNvPr>
          <p:cNvSpPr>
            <a:spLocks noGrp="1"/>
          </p:cNvSpPr>
          <p:nvPr>
            <p:ph type="sldNum" sz="quarter" idx="12"/>
          </p:nvPr>
        </p:nvSpPr>
        <p:spPr/>
        <p:txBody>
          <a:bodyPr/>
          <a:lstStyle/>
          <a:p>
            <a:fld id="{6F9C56B4-EE17-406D-85B7-8F5642CBD9E7}" type="slidenum">
              <a:rPr lang="en-US" smtClean="0"/>
              <a:t>17</a:t>
            </a:fld>
            <a:endParaRPr lang="en-US"/>
          </a:p>
        </p:txBody>
      </p:sp>
    </p:spTree>
    <p:extLst>
      <p:ext uri="{BB962C8B-B14F-4D97-AF65-F5344CB8AC3E}">
        <p14:creationId xmlns:p14="http://schemas.microsoft.com/office/powerpoint/2010/main" val="739521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8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8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6"/>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9"/>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5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3"/>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4"/>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8"/>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32"/>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33"/>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47"/>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48"/>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9"/>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50"/>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52"/>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54"/>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7" grpId="0"/>
      <p:bldP spid="28" grpId="0"/>
      <p:bldP spid="29" grpId="0"/>
      <p:bldP spid="34" grpId="0"/>
      <p:bldP spid="85" grpId="0" animBg="1"/>
      <p:bldP spid="86" grpId="0" animBg="1"/>
      <p:bldP spid="49" grpId="0"/>
      <p:bldP spid="55" grpId="0" animBg="1"/>
      <p:bldP spid="57" grpId="0" animBg="1"/>
      <p:bldP spid="58" grpId="0" animBg="1"/>
      <p:bldP spid="62" grpId="0"/>
      <p:bldP spid="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A91C2-D94F-4724-9560-9A0395900D2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0A45F3D-C2FE-E21D-BE66-1E61EA9B11A6}"/>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Profiling helps us build this hybrid solution </a:t>
            </a:r>
          </a:p>
        </p:txBody>
      </p:sp>
      <p:pic>
        <p:nvPicPr>
          <p:cNvPr id="39" name="Graphic 38" descr="Arrow circle outline">
            <a:extLst>
              <a:ext uri="{FF2B5EF4-FFF2-40B4-BE49-F238E27FC236}">
                <a16:creationId xmlns:a16="http://schemas.microsoft.com/office/drawing/2014/main" id="{B92B1C57-BFA8-6835-86C6-A1D17C2E792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90451" y="2853720"/>
            <a:ext cx="2082874" cy="2082874"/>
          </a:xfrm>
          <a:prstGeom prst="rect">
            <a:avLst/>
          </a:prstGeom>
        </p:spPr>
      </p:pic>
      <p:grpSp>
        <p:nvGrpSpPr>
          <p:cNvPr id="42" name="Group 41">
            <a:extLst>
              <a:ext uri="{FF2B5EF4-FFF2-40B4-BE49-F238E27FC236}">
                <a16:creationId xmlns:a16="http://schemas.microsoft.com/office/drawing/2014/main" id="{727E4B8A-AC8F-CDBF-2B66-9E6B12383EF3}"/>
              </a:ext>
            </a:extLst>
          </p:cNvPr>
          <p:cNvGrpSpPr/>
          <p:nvPr/>
        </p:nvGrpSpPr>
        <p:grpSpPr>
          <a:xfrm>
            <a:off x="74187" y="3455991"/>
            <a:ext cx="766201" cy="763601"/>
            <a:chOff x="225111" y="2545430"/>
            <a:chExt cx="1053367" cy="1053367"/>
          </a:xfrm>
        </p:grpSpPr>
        <p:pic>
          <p:nvPicPr>
            <p:cNvPr id="43" name="Graphic 42" descr="Browser window outline">
              <a:extLst>
                <a:ext uri="{FF2B5EF4-FFF2-40B4-BE49-F238E27FC236}">
                  <a16:creationId xmlns:a16="http://schemas.microsoft.com/office/drawing/2014/main" id="{9484E967-2136-1D58-E0E6-E468DE8317C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5111" y="2545430"/>
              <a:ext cx="1053367" cy="1053367"/>
            </a:xfrm>
            <a:prstGeom prst="rect">
              <a:avLst/>
            </a:prstGeom>
          </p:spPr>
        </p:pic>
        <p:pic>
          <p:nvPicPr>
            <p:cNvPr id="44" name="Graphic 43" descr="Circular flowchart outline">
              <a:extLst>
                <a:ext uri="{FF2B5EF4-FFF2-40B4-BE49-F238E27FC236}">
                  <a16:creationId xmlns:a16="http://schemas.microsoft.com/office/drawing/2014/main" id="{77EC8DB2-59CD-8BFF-0560-0FCA7477042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2150" y="2860634"/>
              <a:ext cx="579772" cy="579772"/>
            </a:xfrm>
            <a:prstGeom prst="rect">
              <a:avLst/>
            </a:prstGeom>
          </p:spPr>
        </p:pic>
      </p:grpSp>
      <p:grpSp>
        <p:nvGrpSpPr>
          <p:cNvPr id="45" name="Group 44">
            <a:extLst>
              <a:ext uri="{FF2B5EF4-FFF2-40B4-BE49-F238E27FC236}">
                <a16:creationId xmlns:a16="http://schemas.microsoft.com/office/drawing/2014/main" id="{42A9CB94-21E4-522E-C4D8-8D5E1A65AF46}"/>
              </a:ext>
            </a:extLst>
          </p:cNvPr>
          <p:cNvGrpSpPr/>
          <p:nvPr/>
        </p:nvGrpSpPr>
        <p:grpSpPr>
          <a:xfrm>
            <a:off x="854114" y="3452014"/>
            <a:ext cx="766201" cy="763601"/>
            <a:chOff x="225111" y="2545430"/>
            <a:chExt cx="1053367" cy="1053367"/>
          </a:xfrm>
        </p:grpSpPr>
        <p:pic>
          <p:nvPicPr>
            <p:cNvPr id="46" name="Graphic 45" descr="Browser window outline">
              <a:extLst>
                <a:ext uri="{FF2B5EF4-FFF2-40B4-BE49-F238E27FC236}">
                  <a16:creationId xmlns:a16="http://schemas.microsoft.com/office/drawing/2014/main" id="{FFB5EC39-AA6A-2BBB-3DD8-C84C89A427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5111" y="2545430"/>
              <a:ext cx="1053367" cy="1053367"/>
            </a:xfrm>
            <a:prstGeom prst="rect">
              <a:avLst/>
            </a:prstGeom>
          </p:spPr>
        </p:pic>
        <p:pic>
          <p:nvPicPr>
            <p:cNvPr id="56" name="Graphic 55" descr="Circular flowchart outline">
              <a:extLst>
                <a:ext uri="{FF2B5EF4-FFF2-40B4-BE49-F238E27FC236}">
                  <a16:creationId xmlns:a16="http://schemas.microsoft.com/office/drawing/2014/main" id="{22006407-1F0A-3352-CF3B-B21A48FA619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2150" y="2860634"/>
              <a:ext cx="579772" cy="579772"/>
            </a:xfrm>
            <a:prstGeom prst="rect">
              <a:avLst/>
            </a:prstGeom>
          </p:spPr>
        </p:pic>
      </p:grpSp>
      <p:grpSp>
        <p:nvGrpSpPr>
          <p:cNvPr id="63" name="Group 62">
            <a:extLst>
              <a:ext uri="{FF2B5EF4-FFF2-40B4-BE49-F238E27FC236}">
                <a16:creationId xmlns:a16="http://schemas.microsoft.com/office/drawing/2014/main" id="{06818816-4D79-F748-973F-92FD1AD1C201}"/>
              </a:ext>
            </a:extLst>
          </p:cNvPr>
          <p:cNvGrpSpPr/>
          <p:nvPr/>
        </p:nvGrpSpPr>
        <p:grpSpPr>
          <a:xfrm>
            <a:off x="2459337" y="3459147"/>
            <a:ext cx="766201" cy="763601"/>
            <a:chOff x="225111" y="2545430"/>
            <a:chExt cx="1053367" cy="1053367"/>
          </a:xfrm>
        </p:grpSpPr>
        <p:pic>
          <p:nvPicPr>
            <p:cNvPr id="64" name="Graphic 63" descr="Browser window outline">
              <a:extLst>
                <a:ext uri="{FF2B5EF4-FFF2-40B4-BE49-F238E27FC236}">
                  <a16:creationId xmlns:a16="http://schemas.microsoft.com/office/drawing/2014/main" id="{B1F0D5C0-2CC2-4D74-DB80-06411339116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5111" y="2545430"/>
              <a:ext cx="1053367" cy="1053367"/>
            </a:xfrm>
            <a:prstGeom prst="rect">
              <a:avLst/>
            </a:prstGeom>
          </p:spPr>
        </p:pic>
        <p:pic>
          <p:nvPicPr>
            <p:cNvPr id="65" name="Graphic 64" descr="Circular flowchart outline">
              <a:extLst>
                <a:ext uri="{FF2B5EF4-FFF2-40B4-BE49-F238E27FC236}">
                  <a16:creationId xmlns:a16="http://schemas.microsoft.com/office/drawing/2014/main" id="{E9E13BF7-6894-BD89-01F8-21A7E6BD5F9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2150" y="2860634"/>
              <a:ext cx="579772" cy="579772"/>
            </a:xfrm>
            <a:prstGeom prst="rect">
              <a:avLst/>
            </a:prstGeom>
          </p:spPr>
        </p:pic>
      </p:grpSp>
      <p:grpSp>
        <p:nvGrpSpPr>
          <p:cNvPr id="72" name="Group 71">
            <a:extLst>
              <a:ext uri="{FF2B5EF4-FFF2-40B4-BE49-F238E27FC236}">
                <a16:creationId xmlns:a16="http://schemas.microsoft.com/office/drawing/2014/main" id="{08CA638E-7CD3-3F7F-4EBA-D94FDAF357D6}"/>
              </a:ext>
            </a:extLst>
          </p:cNvPr>
          <p:cNvGrpSpPr/>
          <p:nvPr/>
        </p:nvGrpSpPr>
        <p:grpSpPr>
          <a:xfrm>
            <a:off x="1630602" y="3459148"/>
            <a:ext cx="766201" cy="763601"/>
            <a:chOff x="225111" y="2545430"/>
            <a:chExt cx="1053367" cy="1053367"/>
          </a:xfrm>
        </p:grpSpPr>
        <p:pic>
          <p:nvPicPr>
            <p:cNvPr id="76" name="Graphic 75" descr="Browser window outline">
              <a:extLst>
                <a:ext uri="{FF2B5EF4-FFF2-40B4-BE49-F238E27FC236}">
                  <a16:creationId xmlns:a16="http://schemas.microsoft.com/office/drawing/2014/main" id="{8C989258-BC2C-6921-0187-B45ECED236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5111" y="2545430"/>
              <a:ext cx="1053367" cy="1053367"/>
            </a:xfrm>
            <a:prstGeom prst="rect">
              <a:avLst/>
            </a:prstGeom>
          </p:spPr>
        </p:pic>
        <p:pic>
          <p:nvPicPr>
            <p:cNvPr id="77" name="Graphic 76" descr="Circular flowchart outline">
              <a:extLst>
                <a:ext uri="{FF2B5EF4-FFF2-40B4-BE49-F238E27FC236}">
                  <a16:creationId xmlns:a16="http://schemas.microsoft.com/office/drawing/2014/main" id="{9D44C372-D0D8-50D2-639A-19D3FB5E8F0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2150" y="2860634"/>
              <a:ext cx="579772" cy="579772"/>
            </a:xfrm>
            <a:prstGeom prst="rect">
              <a:avLst/>
            </a:prstGeom>
          </p:spPr>
        </p:pic>
      </p:grpSp>
      <p:sp>
        <p:nvSpPr>
          <p:cNvPr id="79" name="TextBox 78">
            <a:extLst>
              <a:ext uri="{FF2B5EF4-FFF2-40B4-BE49-F238E27FC236}">
                <a16:creationId xmlns:a16="http://schemas.microsoft.com/office/drawing/2014/main" id="{AF7024EB-3866-3138-AC52-CEDB3C7510DF}"/>
              </a:ext>
            </a:extLst>
          </p:cNvPr>
          <p:cNvSpPr txBox="1"/>
          <p:nvPr/>
        </p:nvSpPr>
        <p:spPr>
          <a:xfrm>
            <a:off x="253879" y="3282767"/>
            <a:ext cx="490840" cy="369332"/>
          </a:xfrm>
          <a:prstGeom prst="rect">
            <a:avLst/>
          </a:prstGeom>
          <a:noFill/>
        </p:spPr>
        <p:txBody>
          <a:bodyPr wrap="none" rtlCol="0">
            <a:spAutoFit/>
          </a:bodyPr>
          <a:lstStyle/>
          <a:p>
            <a:r>
              <a:rPr lang="en-US" dirty="0"/>
              <a:t>M1</a:t>
            </a:r>
          </a:p>
        </p:txBody>
      </p:sp>
      <p:sp>
        <p:nvSpPr>
          <p:cNvPr id="94" name="TextBox 93">
            <a:extLst>
              <a:ext uri="{FF2B5EF4-FFF2-40B4-BE49-F238E27FC236}">
                <a16:creationId xmlns:a16="http://schemas.microsoft.com/office/drawing/2014/main" id="{BD15A4BB-94D7-B42B-A6A9-5EA3A8B89395}"/>
              </a:ext>
            </a:extLst>
          </p:cNvPr>
          <p:cNvSpPr txBox="1"/>
          <p:nvPr/>
        </p:nvSpPr>
        <p:spPr>
          <a:xfrm>
            <a:off x="999244" y="3282767"/>
            <a:ext cx="490840" cy="369332"/>
          </a:xfrm>
          <a:prstGeom prst="rect">
            <a:avLst/>
          </a:prstGeom>
          <a:noFill/>
        </p:spPr>
        <p:txBody>
          <a:bodyPr wrap="none" rtlCol="0">
            <a:spAutoFit/>
          </a:bodyPr>
          <a:lstStyle/>
          <a:p>
            <a:r>
              <a:rPr lang="en-US" dirty="0"/>
              <a:t>M2</a:t>
            </a:r>
          </a:p>
        </p:txBody>
      </p:sp>
      <p:sp>
        <p:nvSpPr>
          <p:cNvPr id="95" name="TextBox 94">
            <a:extLst>
              <a:ext uri="{FF2B5EF4-FFF2-40B4-BE49-F238E27FC236}">
                <a16:creationId xmlns:a16="http://schemas.microsoft.com/office/drawing/2014/main" id="{86751B25-9AB9-853D-B529-14A70C167CAE}"/>
              </a:ext>
            </a:extLst>
          </p:cNvPr>
          <p:cNvSpPr txBox="1"/>
          <p:nvPr/>
        </p:nvSpPr>
        <p:spPr>
          <a:xfrm>
            <a:off x="1794501" y="3298844"/>
            <a:ext cx="490840" cy="369332"/>
          </a:xfrm>
          <a:prstGeom prst="rect">
            <a:avLst/>
          </a:prstGeom>
          <a:noFill/>
        </p:spPr>
        <p:txBody>
          <a:bodyPr wrap="none" rtlCol="0">
            <a:spAutoFit/>
          </a:bodyPr>
          <a:lstStyle/>
          <a:p>
            <a:r>
              <a:rPr lang="en-US" dirty="0"/>
              <a:t>M3</a:t>
            </a:r>
          </a:p>
        </p:txBody>
      </p:sp>
      <p:sp>
        <p:nvSpPr>
          <p:cNvPr id="96" name="TextBox 95">
            <a:extLst>
              <a:ext uri="{FF2B5EF4-FFF2-40B4-BE49-F238E27FC236}">
                <a16:creationId xmlns:a16="http://schemas.microsoft.com/office/drawing/2014/main" id="{5FE764AB-32B4-292A-887E-85CD863BBEE3}"/>
              </a:ext>
            </a:extLst>
          </p:cNvPr>
          <p:cNvSpPr txBox="1"/>
          <p:nvPr/>
        </p:nvSpPr>
        <p:spPr>
          <a:xfrm>
            <a:off x="2626290" y="3298844"/>
            <a:ext cx="490840" cy="369332"/>
          </a:xfrm>
          <a:prstGeom prst="rect">
            <a:avLst/>
          </a:prstGeom>
          <a:noFill/>
        </p:spPr>
        <p:txBody>
          <a:bodyPr wrap="none" rtlCol="0">
            <a:spAutoFit/>
          </a:bodyPr>
          <a:lstStyle/>
          <a:p>
            <a:r>
              <a:rPr lang="en-US" dirty="0"/>
              <a:t>M4</a:t>
            </a:r>
          </a:p>
        </p:txBody>
      </p:sp>
      <p:pic>
        <p:nvPicPr>
          <p:cNvPr id="97" name="Graphic 96" descr="Email with solid fill">
            <a:extLst>
              <a:ext uri="{FF2B5EF4-FFF2-40B4-BE49-F238E27FC236}">
                <a16:creationId xmlns:a16="http://schemas.microsoft.com/office/drawing/2014/main" id="{29FFE3E5-5355-2D3A-EB64-3C9DE19F57D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7372" y="1469868"/>
            <a:ext cx="424454" cy="424454"/>
          </a:xfrm>
          <a:prstGeom prst="rect">
            <a:avLst/>
          </a:prstGeom>
        </p:spPr>
      </p:pic>
      <p:pic>
        <p:nvPicPr>
          <p:cNvPr id="100" name="Graphic 99" descr="Email with solid fill">
            <a:extLst>
              <a:ext uri="{FF2B5EF4-FFF2-40B4-BE49-F238E27FC236}">
                <a16:creationId xmlns:a16="http://schemas.microsoft.com/office/drawing/2014/main" id="{A7D81E36-026C-E595-7A16-A8128C51D8F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05674" y="1469868"/>
            <a:ext cx="424454" cy="424454"/>
          </a:xfrm>
          <a:prstGeom prst="rect">
            <a:avLst/>
          </a:prstGeom>
        </p:spPr>
      </p:pic>
      <p:pic>
        <p:nvPicPr>
          <p:cNvPr id="101" name="Graphic 100" descr="Email with solid fill">
            <a:extLst>
              <a:ext uri="{FF2B5EF4-FFF2-40B4-BE49-F238E27FC236}">
                <a16:creationId xmlns:a16="http://schemas.microsoft.com/office/drawing/2014/main" id="{9E0989D9-EF79-90A4-F299-414939EF7CB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46523" y="1469868"/>
            <a:ext cx="424454" cy="424454"/>
          </a:xfrm>
          <a:prstGeom prst="rect">
            <a:avLst/>
          </a:prstGeom>
        </p:spPr>
      </p:pic>
      <p:sp>
        <p:nvSpPr>
          <p:cNvPr id="104" name="Left Brace 103">
            <a:extLst>
              <a:ext uri="{FF2B5EF4-FFF2-40B4-BE49-F238E27FC236}">
                <a16:creationId xmlns:a16="http://schemas.microsoft.com/office/drawing/2014/main" id="{07A93072-A2A3-1698-6A0B-79ED03715EEC}"/>
              </a:ext>
            </a:extLst>
          </p:cNvPr>
          <p:cNvSpPr/>
          <p:nvPr/>
        </p:nvSpPr>
        <p:spPr>
          <a:xfrm rot="16200000">
            <a:off x="1269643" y="816170"/>
            <a:ext cx="552183" cy="2615173"/>
          </a:xfrm>
          <a:prstGeom prst="leftBrace">
            <a:avLst>
              <a:gd name="adj1" fmla="val 8333"/>
              <a:gd name="adj2" fmla="val 49432"/>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sp>
        <p:nvSpPr>
          <p:cNvPr id="105" name="Left Brace 104">
            <a:extLst>
              <a:ext uri="{FF2B5EF4-FFF2-40B4-BE49-F238E27FC236}">
                <a16:creationId xmlns:a16="http://schemas.microsoft.com/office/drawing/2014/main" id="{89B9E43E-BDB4-6230-D65F-05FD7F77FF38}"/>
              </a:ext>
            </a:extLst>
          </p:cNvPr>
          <p:cNvSpPr/>
          <p:nvPr/>
        </p:nvSpPr>
        <p:spPr>
          <a:xfrm rot="16200000">
            <a:off x="1374466" y="3191253"/>
            <a:ext cx="552183" cy="2615173"/>
          </a:xfrm>
          <a:prstGeom prst="leftBrace">
            <a:avLst>
              <a:gd name="adj1" fmla="val 8333"/>
              <a:gd name="adj2" fmla="val 49432"/>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sp>
        <p:nvSpPr>
          <p:cNvPr id="106" name="TextBox 105">
            <a:extLst>
              <a:ext uri="{FF2B5EF4-FFF2-40B4-BE49-F238E27FC236}">
                <a16:creationId xmlns:a16="http://schemas.microsoft.com/office/drawing/2014/main" id="{4FA72AA7-B691-50EA-5055-5BFEDEAD4952}"/>
              </a:ext>
            </a:extLst>
          </p:cNvPr>
          <p:cNvSpPr txBox="1"/>
          <p:nvPr/>
        </p:nvSpPr>
        <p:spPr>
          <a:xfrm>
            <a:off x="507041" y="2377433"/>
            <a:ext cx="2527872" cy="369332"/>
          </a:xfrm>
          <a:prstGeom prst="rect">
            <a:avLst/>
          </a:prstGeom>
          <a:noFill/>
        </p:spPr>
        <p:txBody>
          <a:bodyPr wrap="none" rtlCol="0">
            <a:spAutoFit/>
          </a:bodyPr>
          <a:lstStyle/>
          <a:p>
            <a:r>
              <a:rPr lang="en-US" dirty="0"/>
              <a:t>Email set for calibration</a:t>
            </a:r>
          </a:p>
        </p:txBody>
      </p:sp>
      <p:sp>
        <p:nvSpPr>
          <p:cNvPr id="107" name="TextBox 106">
            <a:extLst>
              <a:ext uri="{FF2B5EF4-FFF2-40B4-BE49-F238E27FC236}">
                <a16:creationId xmlns:a16="http://schemas.microsoft.com/office/drawing/2014/main" id="{D4FF3A72-45A9-7CFE-F38D-5C62AD367DD4}"/>
              </a:ext>
            </a:extLst>
          </p:cNvPr>
          <p:cNvSpPr txBox="1"/>
          <p:nvPr/>
        </p:nvSpPr>
        <p:spPr>
          <a:xfrm>
            <a:off x="625148" y="4807143"/>
            <a:ext cx="1369542" cy="369332"/>
          </a:xfrm>
          <a:prstGeom prst="rect">
            <a:avLst/>
          </a:prstGeom>
          <a:noFill/>
        </p:spPr>
        <p:txBody>
          <a:bodyPr wrap="none" rtlCol="0">
            <a:spAutoFit/>
          </a:bodyPr>
          <a:lstStyle/>
          <a:p>
            <a:r>
              <a:rPr lang="en-US" dirty="0"/>
              <a:t>List of SLMs</a:t>
            </a:r>
          </a:p>
        </p:txBody>
      </p:sp>
      <p:cxnSp>
        <p:nvCxnSpPr>
          <p:cNvPr id="109" name="Straight Arrow Connector 108">
            <a:extLst>
              <a:ext uri="{FF2B5EF4-FFF2-40B4-BE49-F238E27FC236}">
                <a16:creationId xmlns:a16="http://schemas.microsoft.com/office/drawing/2014/main" id="{A612700F-992E-497B-4E15-32DE91CCCC79}"/>
              </a:ext>
            </a:extLst>
          </p:cNvPr>
          <p:cNvCxnSpPr>
            <a:cxnSpLocks/>
          </p:cNvCxnSpPr>
          <p:nvPr/>
        </p:nvCxnSpPr>
        <p:spPr>
          <a:xfrm>
            <a:off x="3027317" y="1920553"/>
            <a:ext cx="1752346" cy="16398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2" name="TextBox 111">
            <a:extLst>
              <a:ext uri="{FF2B5EF4-FFF2-40B4-BE49-F238E27FC236}">
                <a16:creationId xmlns:a16="http://schemas.microsoft.com/office/drawing/2014/main" id="{C57812C7-C6AA-E4E7-562E-963BCD3C9B4E}"/>
              </a:ext>
            </a:extLst>
          </p:cNvPr>
          <p:cNvSpPr txBox="1"/>
          <p:nvPr/>
        </p:nvSpPr>
        <p:spPr>
          <a:xfrm>
            <a:off x="5092018" y="2784864"/>
            <a:ext cx="1546770" cy="369332"/>
          </a:xfrm>
          <a:prstGeom prst="rect">
            <a:avLst/>
          </a:prstGeom>
          <a:noFill/>
        </p:spPr>
        <p:txBody>
          <a:bodyPr wrap="none" rtlCol="0">
            <a:spAutoFit/>
          </a:bodyPr>
          <a:lstStyle/>
          <a:p>
            <a:r>
              <a:rPr lang="en-US" dirty="0"/>
              <a:t>Argo’s Profiler</a:t>
            </a:r>
          </a:p>
        </p:txBody>
      </p:sp>
      <p:pic>
        <p:nvPicPr>
          <p:cNvPr id="120" name="Graphic 119" descr="Single gear outline">
            <a:extLst>
              <a:ext uri="{FF2B5EF4-FFF2-40B4-BE49-F238E27FC236}">
                <a16:creationId xmlns:a16="http://schemas.microsoft.com/office/drawing/2014/main" id="{86A9C77A-C127-D79E-73A9-0742161A646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69852" y="3527248"/>
            <a:ext cx="766334" cy="766334"/>
          </a:xfrm>
          <a:prstGeom prst="rect">
            <a:avLst/>
          </a:prstGeom>
        </p:spPr>
      </p:pic>
      <p:cxnSp>
        <p:nvCxnSpPr>
          <p:cNvPr id="122" name="Straight Arrow Connector 121">
            <a:extLst>
              <a:ext uri="{FF2B5EF4-FFF2-40B4-BE49-F238E27FC236}">
                <a16:creationId xmlns:a16="http://schemas.microsoft.com/office/drawing/2014/main" id="{55268E7D-3578-F6F5-9500-2192E8CF874E}"/>
              </a:ext>
            </a:extLst>
          </p:cNvPr>
          <p:cNvCxnSpPr>
            <a:cxnSpLocks/>
          </p:cNvCxnSpPr>
          <p:nvPr/>
        </p:nvCxnSpPr>
        <p:spPr>
          <a:xfrm>
            <a:off x="3572859" y="3910756"/>
            <a:ext cx="120680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6" name="Straight Connector 125">
            <a:extLst>
              <a:ext uri="{FF2B5EF4-FFF2-40B4-BE49-F238E27FC236}">
                <a16:creationId xmlns:a16="http://schemas.microsoft.com/office/drawing/2014/main" id="{AB4288C8-91F2-1426-EC5D-2601C1F34389}"/>
              </a:ext>
            </a:extLst>
          </p:cNvPr>
          <p:cNvCxnSpPr>
            <a:cxnSpLocks/>
          </p:cNvCxnSpPr>
          <p:nvPr/>
        </p:nvCxnSpPr>
        <p:spPr>
          <a:xfrm>
            <a:off x="6579456" y="3987325"/>
            <a:ext cx="114737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AFF75903-3CE8-912B-49C6-342C5C2FE2B7}"/>
              </a:ext>
            </a:extLst>
          </p:cNvPr>
          <p:cNvCxnSpPr>
            <a:cxnSpLocks/>
          </p:cNvCxnSpPr>
          <p:nvPr/>
        </p:nvCxnSpPr>
        <p:spPr>
          <a:xfrm flipV="1">
            <a:off x="7716044" y="1660788"/>
            <a:ext cx="12523" cy="492342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6F9EC06D-5DD0-D160-612A-D33E40439AE1}"/>
              </a:ext>
            </a:extLst>
          </p:cNvPr>
          <p:cNvCxnSpPr>
            <a:cxnSpLocks/>
          </p:cNvCxnSpPr>
          <p:nvPr/>
        </p:nvCxnSpPr>
        <p:spPr>
          <a:xfrm>
            <a:off x="7804104" y="-49355"/>
            <a:ext cx="436338"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F0D72E24-44D1-1629-8BE9-6E5424160D6E}"/>
              </a:ext>
            </a:extLst>
          </p:cNvPr>
          <p:cNvCxnSpPr>
            <a:cxnSpLocks/>
          </p:cNvCxnSpPr>
          <p:nvPr/>
        </p:nvCxnSpPr>
        <p:spPr>
          <a:xfrm>
            <a:off x="7726832" y="5062280"/>
            <a:ext cx="657297"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FFA0BA58-4663-40D9-993E-05673E6ED92E}"/>
              </a:ext>
            </a:extLst>
          </p:cNvPr>
          <p:cNvCxnSpPr>
            <a:cxnSpLocks/>
          </p:cNvCxnSpPr>
          <p:nvPr/>
        </p:nvCxnSpPr>
        <p:spPr>
          <a:xfrm>
            <a:off x="7728567" y="1660788"/>
            <a:ext cx="569397"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C431D6FC-64B9-0B08-3AB1-F32698CAF3D3}"/>
              </a:ext>
            </a:extLst>
          </p:cNvPr>
          <p:cNvCxnSpPr>
            <a:cxnSpLocks/>
          </p:cNvCxnSpPr>
          <p:nvPr/>
        </p:nvCxnSpPr>
        <p:spPr>
          <a:xfrm>
            <a:off x="7716044" y="6584211"/>
            <a:ext cx="581920"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F7C905C4-7FA7-8167-A80E-E7A0759EBB47}"/>
              </a:ext>
            </a:extLst>
          </p:cNvPr>
          <p:cNvCxnSpPr>
            <a:cxnSpLocks/>
          </p:cNvCxnSpPr>
          <p:nvPr/>
        </p:nvCxnSpPr>
        <p:spPr>
          <a:xfrm>
            <a:off x="7726832" y="3201100"/>
            <a:ext cx="657297"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38" name="Group 137">
            <a:extLst>
              <a:ext uri="{FF2B5EF4-FFF2-40B4-BE49-F238E27FC236}">
                <a16:creationId xmlns:a16="http://schemas.microsoft.com/office/drawing/2014/main" id="{96745F99-D518-1CF6-9D2C-FB2B8F49043D}"/>
              </a:ext>
            </a:extLst>
          </p:cNvPr>
          <p:cNvGrpSpPr/>
          <p:nvPr/>
        </p:nvGrpSpPr>
        <p:grpSpPr>
          <a:xfrm>
            <a:off x="8392493" y="1363300"/>
            <a:ext cx="766201" cy="763601"/>
            <a:chOff x="225111" y="2545430"/>
            <a:chExt cx="1053367" cy="1053367"/>
          </a:xfrm>
        </p:grpSpPr>
        <p:pic>
          <p:nvPicPr>
            <p:cNvPr id="139" name="Graphic 138" descr="Browser window outline">
              <a:extLst>
                <a:ext uri="{FF2B5EF4-FFF2-40B4-BE49-F238E27FC236}">
                  <a16:creationId xmlns:a16="http://schemas.microsoft.com/office/drawing/2014/main" id="{08E904AA-0AFA-D767-DFFC-44701D6BFD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5111" y="2545430"/>
              <a:ext cx="1053367" cy="1053367"/>
            </a:xfrm>
            <a:prstGeom prst="rect">
              <a:avLst/>
            </a:prstGeom>
          </p:spPr>
        </p:pic>
        <p:pic>
          <p:nvPicPr>
            <p:cNvPr id="140" name="Graphic 139" descr="Circular flowchart outline">
              <a:extLst>
                <a:ext uri="{FF2B5EF4-FFF2-40B4-BE49-F238E27FC236}">
                  <a16:creationId xmlns:a16="http://schemas.microsoft.com/office/drawing/2014/main" id="{430F95EA-1A96-D07D-9CC8-BE98CE0FF54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2150" y="2860634"/>
              <a:ext cx="579772" cy="579772"/>
            </a:xfrm>
            <a:prstGeom prst="rect">
              <a:avLst/>
            </a:prstGeom>
          </p:spPr>
        </p:pic>
      </p:grpSp>
      <p:grpSp>
        <p:nvGrpSpPr>
          <p:cNvPr id="141" name="Group 140">
            <a:extLst>
              <a:ext uri="{FF2B5EF4-FFF2-40B4-BE49-F238E27FC236}">
                <a16:creationId xmlns:a16="http://schemas.microsoft.com/office/drawing/2014/main" id="{801D9903-24E7-DB35-07AD-6345EBCB5EAA}"/>
              </a:ext>
            </a:extLst>
          </p:cNvPr>
          <p:cNvGrpSpPr/>
          <p:nvPr/>
        </p:nvGrpSpPr>
        <p:grpSpPr>
          <a:xfrm>
            <a:off x="9172420" y="1359323"/>
            <a:ext cx="766201" cy="763601"/>
            <a:chOff x="225111" y="2545430"/>
            <a:chExt cx="1053367" cy="1053367"/>
          </a:xfrm>
        </p:grpSpPr>
        <p:pic>
          <p:nvPicPr>
            <p:cNvPr id="142" name="Graphic 141" descr="Browser window outline">
              <a:extLst>
                <a:ext uri="{FF2B5EF4-FFF2-40B4-BE49-F238E27FC236}">
                  <a16:creationId xmlns:a16="http://schemas.microsoft.com/office/drawing/2014/main" id="{6C2FC326-09D7-46D0-10AA-5EA6374155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5111" y="2545430"/>
              <a:ext cx="1053367" cy="1053367"/>
            </a:xfrm>
            <a:prstGeom prst="rect">
              <a:avLst/>
            </a:prstGeom>
          </p:spPr>
        </p:pic>
        <p:pic>
          <p:nvPicPr>
            <p:cNvPr id="143" name="Graphic 142" descr="Circular flowchart outline">
              <a:extLst>
                <a:ext uri="{FF2B5EF4-FFF2-40B4-BE49-F238E27FC236}">
                  <a16:creationId xmlns:a16="http://schemas.microsoft.com/office/drawing/2014/main" id="{289F73B4-739C-A048-6039-961B11BD2E9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2150" y="2860634"/>
              <a:ext cx="579772" cy="579772"/>
            </a:xfrm>
            <a:prstGeom prst="rect">
              <a:avLst/>
            </a:prstGeom>
          </p:spPr>
        </p:pic>
      </p:grpSp>
      <p:sp>
        <p:nvSpPr>
          <p:cNvPr id="144" name="TextBox 143">
            <a:extLst>
              <a:ext uri="{FF2B5EF4-FFF2-40B4-BE49-F238E27FC236}">
                <a16:creationId xmlns:a16="http://schemas.microsoft.com/office/drawing/2014/main" id="{3CD96A03-FBD0-321F-E7A7-02C3043D6442}"/>
              </a:ext>
            </a:extLst>
          </p:cNvPr>
          <p:cNvSpPr txBox="1"/>
          <p:nvPr/>
        </p:nvSpPr>
        <p:spPr>
          <a:xfrm>
            <a:off x="8572185" y="1190076"/>
            <a:ext cx="490840" cy="369332"/>
          </a:xfrm>
          <a:prstGeom prst="rect">
            <a:avLst/>
          </a:prstGeom>
          <a:noFill/>
        </p:spPr>
        <p:txBody>
          <a:bodyPr wrap="none" rtlCol="0">
            <a:spAutoFit/>
          </a:bodyPr>
          <a:lstStyle/>
          <a:p>
            <a:r>
              <a:rPr lang="en-US" dirty="0"/>
              <a:t>M1</a:t>
            </a:r>
          </a:p>
        </p:txBody>
      </p:sp>
      <p:sp>
        <p:nvSpPr>
          <p:cNvPr id="145" name="TextBox 144">
            <a:extLst>
              <a:ext uri="{FF2B5EF4-FFF2-40B4-BE49-F238E27FC236}">
                <a16:creationId xmlns:a16="http://schemas.microsoft.com/office/drawing/2014/main" id="{A5176620-DACC-187A-CB3F-3A1BF70653C3}"/>
              </a:ext>
            </a:extLst>
          </p:cNvPr>
          <p:cNvSpPr txBox="1"/>
          <p:nvPr/>
        </p:nvSpPr>
        <p:spPr>
          <a:xfrm>
            <a:off x="9317550" y="1190076"/>
            <a:ext cx="490840" cy="369332"/>
          </a:xfrm>
          <a:prstGeom prst="rect">
            <a:avLst/>
          </a:prstGeom>
          <a:noFill/>
        </p:spPr>
        <p:txBody>
          <a:bodyPr wrap="none" rtlCol="0">
            <a:spAutoFit/>
          </a:bodyPr>
          <a:lstStyle/>
          <a:p>
            <a:r>
              <a:rPr lang="en-US" dirty="0"/>
              <a:t>M3</a:t>
            </a:r>
          </a:p>
        </p:txBody>
      </p:sp>
      <p:sp>
        <p:nvSpPr>
          <p:cNvPr id="147" name="Left Brace 146">
            <a:extLst>
              <a:ext uri="{FF2B5EF4-FFF2-40B4-BE49-F238E27FC236}">
                <a16:creationId xmlns:a16="http://schemas.microsoft.com/office/drawing/2014/main" id="{1057BA18-6293-D0D2-51FC-F4B5AC793B69}"/>
              </a:ext>
            </a:extLst>
          </p:cNvPr>
          <p:cNvSpPr/>
          <p:nvPr/>
        </p:nvSpPr>
        <p:spPr>
          <a:xfrm rot="10800000">
            <a:off x="10124864" y="1186312"/>
            <a:ext cx="478317" cy="1215807"/>
          </a:xfrm>
          <a:prstGeom prst="leftBrace">
            <a:avLst>
              <a:gd name="adj1" fmla="val 8333"/>
              <a:gd name="adj2" fmla="val 49432"/>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sp>
        <p:nvSpPr>
          <p:cNvPr id="149" name="TextBox 148">
            <a:extLst>
              <a:ext uri="{FF2B5EF4-FFF2-40B4-BE49-F238E27FC236}">
                <a16:creationId xmlns:a16="http://schemas.microsoft.com/office/drawing/2014/main" id="{8D54F6A1-B93C-CD27-63A4-A2DED3CA832B}"/>
              </a:ext>
            </a:extLst>
          </p:cNvPr>
          <p:cNvSpPr txBox="1"/>
          <p:nvPr/>
        </p:nvSpPr>
        <p:spPr>
          <a:xfrm>
            <a:off x="10364022" y="1432624"/>
            <a:ext cx="1908205" cy="646331"/>
          </a:xfrm>
          <a:prstGeom prst="rect">
            <a:avLst/>
          </a:prstGeom>
          <a:noFill/>
        </p:spPr>
        <p:txBody>
          <a:bodyPr wrap="square">
            <a:spAutoFit/>
          </a:bodyPr>
          <a:lstStyle/>
          <a:p>
            <a:pPr algn="ctr"/>
            <a:r>
              <a:rPr lang="en-US" b="1" dirty="0"/>
              <a:t>Subset</a:t>
            </a:r>
            <a:r>
              <a:rPr lang="en-US" dirty="0"/>
              <a:t> </a:t>
            </a:r>
          </a:p>
          <a:p>
            <a:pPr algn="ctr"/>
            <a:r>
              <a:rPr lang="en-US" dirty="0"/>
              <a:t>of SLMs</a:t>
            </a:r>
          </a:p>
        </p:txBody>
      </p:sp>
      <p:pic>
        <p:nvPicPr>
          <p:cNvPr id="150" name="Graphic 149" descr="Upward trend outline">
            <a:extLst>
              <a:ext uri="{FF2B5EF4-FFF2-40B4-BE49-F238E27FC236}">
                <a16:creationId xmlns:a16="http://schemas.microsoft.com/office/drawing/2014/main" id="{765F3840-237E-D065-1240-4146EE4487E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573222" y="5190426"/>
            <a:ext cx="770579" cy="770579"/>
          </a:xfrm>
          <a:prstGeom prst="rect">
            <a:avLst/>
          </a:prstGeom>
        </p:spPr>
      </p:pic>
      <p:pic>
        <p:nvPicPr>
          <p:cNvPr id="151" name="Graphic 150" descr="Upward trend outline">
            <a:extLst>
              <a:ext uri="{FF2B5EF4-FFF2-40B4-BE49-F238E27FC236}">
                <a16:creationId xmlns:a16="http://schemas.microsoft.com/office/drawing/2014/main" id="{CBEA8604-D5A1-A531-A0B5-4AA0F8FB14B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43758" y="5191363"/>
            <a:ext cx="770579" cy="770579"/>
          </a:xfrm>
          <a:prstGeom prst="rect">
            <a:avLst/>
          </a:prstGeom>
        </p:spPr>
      </p:pic>
      <p:pic>
        <p:nvPicPr>
          <p:cNvPr id="152" name="Graphic 151" descr="Upward trend outline">
            <a:extLst>
              <a:ext uri="{FF2B5EF4-FFF2-40B4-BE49-F238E27FC236}">
                <a16:creationId xmlns:a16="http://schemas.microsoft.com/office/drawing/2014/main" id="{23C4FC99-EACE-A1E1-FC48-8BFB214EA78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090293" y="5193477"/>
            <a:ext cx="770579" cy="770579"/>
          </a:xfrm>
          <a:prstGeom prst="rect">
            <a:avLst/>
          </a:prstGeom>
        </p:spPr>
      </p:pic>
      <p:cxnSp>
        <p:nvCxnSpPr>
          <p:cNvPr id="153" name="Straight Connector 152">
            <a:extLst>
              <a:ext uri="{FF2B5EF4-FFF2-40B4-BE49-F238E27FC236}">
                <a16:creationId xmlns:a16="http://schemas.microsoft.com/office/drawing/2014/main" id="{C2B66546-4F06-3E92-4810-E08B45F3104F}"/>
              </a:ext>
            </a:extLst>
          </p:cNvPr>
          <p:cNvCxnSpPr>
            <a:cxnSpLocks/>
          </p:cNvCxnSpPr>
          <p:nvPr/>
        </p:nvCxnSpPr>
        <p:spPr>
          <a:xfrm>
            <a:off x="4368062" y="5642846"/>
            <a:ext cx="0" cy="172991"/>
          </a:xfrm>
          <a:prstGeom prst="line">
            <a:avLst/>
          </a:prstGeom>
          <a:ln w="2540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54" name="Straight Connector 153">
            <a:extLst>
              <a:ext uri="{FF2B5EF4-FFF2-40B4-BE49-F238E27FC236}">
                <a16:creationId xmlns:a16="http://schemas.microsoft.com/office/drawing/2014/main" id="{DC159D24-4815-376D-E4C4-9D081F6F8BA0}"/>
              </a:ext>
            </a:extLst>
          </p:cNvPr>
          <p:cNvCxnSpPr>
            <a:cxnSpLocks/>
          </p:cNvCxnSpPr>
          <p:nvPr/>
        </p:nvCxnSpPr>
        <p:spPr>
          <a:xfrm>
            <a:off x="5263614" y="5552424"/>
            <a:ext cx="0" cy="286514"/>
          </a:xfrm>
          <a:prstGeom prst="line">
            <a:avLst/>
          </a:prstGeom>
          <a:ln w="254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55" name="TextBox 154">
            <a:extLst>
              <a:ext uri="{FF2B5EF4-FFF2-40B4-BE49-F238E27FC236}">
                <a16:creationId xmlns:a16="http://schemas.microsoft.com/office/drawing/2014/main" id="{3F7FCB91-5B09-9A6A-6076-58F382D64FC1}"/>
              </a:ext>
            </a:extLst>
          </p:cNvPr>
          <p:cNvSpPr txBox="1"/>
          <p:nvPr/>
        </p:nvSpPr>
        <p:spPr>
          <a:xfrm>
            <a:off x="4287884" y="5137665"/>
            <a:ext cx="418704" cy="369332"/>
          </a:xfrm>
          <a:prstGeom prst="rect">
            <a:avLst/>
          </a:prstGeom>
          <a:noFill/>
        </p:spPr>
        <p:txBody>
          <a:bodyPr wrap="none" rtlCol="0">
            <a:spAutoFit/>
          </a:bodyPr>
          <a:lstStyle/>
          <a:p>
            <a:r>
              <a:rPr lang="en-US" dirty="0"/>
              <a:t>T1</a:t>
            </a:r>
          </a:p>
        </p:txBody>
      </p:sp>
      <p:sp>
        <p:nvSpPr>
          <p:cNvPr id="156" name="TextBox 155">
            <a:extLst>
              <a:ext uri="{FF2B5EF4-FFF2-40B4-BE49-F238E27FC236}">
                <a16:creationId xmlns:a16="http://schemas.microsoft.com/office/drawing/2014/main" id="{C0732A2D-3F20-ED9E-F383-5641F37912A3}"/>
              </a:ext>
            </a:extLst>
          </p:cNvPr>
          <p:cNvSpPr txBox="1"/>
          <p:nvPr/>
        </p:nvSpPr>
        <p:spPr>
          <a:xfrm>
            <a:off x="5054262" y="5131954"/>
            <a:ext cx="418704" cy="369332"/>
          </a:xfrm>
          <a:prstGeom prst="rect">
            <a:avLst/>
          </a:prstGeom>
          <a:noFill/>
        </p:spPr>
        <p:txBody>
          <a:bodyPr wrap="none" rtlCol="0">
            <a:spAutoFit/>
          </a:bodyPr>
          <a:lstStyle/>
          <a:p>
            <a:r>
              <a:rPr lang="en-US" dirty="0"/>
              <a:t>T2</a:t>
            </a:r>
          </a:p>
        </p:txBody>
      </p:sp>
      <p:sp>
        <p:nvSpPr>
          <p:cNvPr id="157" name="TextBox 156">
            <a:extLst>
              <a:ext uri="{FF2B5EF4-FFF2-40B4-BE49-F238E27FC236}">
                <a16:creationId xmlns:a16="http://schemas.microsoft.com/office/drawing/2014/main" id="{89613312-EEDC-BC69-F008-D19872DB7994}"/>
              </a:ext>
            </a:extLst>
          </p:cNvPr>
          <p:cNvSpPr txBox="1"/>
          <p:nvPr/>
        </p:nvSpPr>
        <p:spPr>
          <a:xfrm>
            <a:off x="5785739" y="5183092"/>
            <a:ext cx="418704" cy="369332"/>
          </a:xfrm>
          <a:prstGeom prst="rect">
            <a:avLst/>
          </a:prstGeom>
          <a:noFill/>
        </p:spPr>
        <p:txBody>
          <a:bodyPr wrap="none" rtlCol="0">
            <a:spAutoFit/>
          </a:bodyPr>
          <a:lstStyle/>
          <a:p>
            <a:r>
              <a:rPr lang="en-US" dirty="0"/>
              <a:t>T3</a:t>
            </a:r>
          </a:p>
        </p:txBody>
      </p:sp>
      <p:cxnSp>
        <p:nvCxnSpPr>
          <p:cNvPr id="158" name="Straight Connector 157">
            <a:extLst>
              <a:ext uri="{FF2B5EF4-FFF2-40B4-BE49-F238E27FC236}">
                <a16:creationId xmlns:a16="http://schemas.microsoft.com/office/drawing/2014/main" id="{F4DD0256-2F9D-07DE-ECB1-10C53AF363EE}"/>
              </a:ext>
            </a:extLst>
          </p:cNvPr>
          <p:cNvCxnSpPr>
            <a:cxnSpLocks/>
          </p:cNvCxnSpPr>
          <p:nvPr/>
        </p:nvCxnSpPr>
        <p:spPr>
          <a:xfrm>
            <a:off x="6087938" y="5536947"/>
            <a:ext cx="0" cy="278890"/>
          </a:xfrm>
          <a:prstGeom prst="line">
            <a:avLst/>
          </a:prstGeom>
          <a:ln w="2540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159" name="Graphic 158" descr="Upward trend outline">
            <a:extLst>
              <a:ext uri="{FF2B5EF4-FFF2-40B4-BE49-F238E27FC236}">
                <a16:creationId xmlns:a16="http://schemas.microsoft.com/office/drawing/2014/main" id="{AB3C0C6C-7713-0908-35EB-73770E50FD6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16960" y="5192041"/>
            <a:ext cx="770579" cy="770579"/>
          </a:xfrm>
          <a:prstGeom prst="rect">
            <a:avLst/>
          </a:prstGeom>
        </p:spPr>
      </p:pic>
      <p:sp>
        <p:nvSpPr>
          <p:cNvPr id="160" name="TextBox 159">
            <a:extLst>
              <a:ext uri="{FF2B5EF4-FFF2-40B4-BE49-F238E27FC236}">
                <a16:creationId xmlns:a16="http://schemas.microsoft.com/office/drawing/2014/main" id="{00C2A7FC-9527-E1F0-8D0C-21CD90DB0F58}"/>
              </a:ext>
            </a:extLst>
          </p:cNvPr>
          <p:cNvSpPr txBox="1"/>
          <p:nvPr/>
        </p:nvSpPr>
        <p:spPr>
          <a:xfrm>
            <a:off x="6629477" y="5176161"/>
            <a:ext cx="418704" cy="369332"/>
          </a:xfrm>
          <a:prstGeom prst="rect">
            <a:avLst/>
          </a:prstGeom>
          <a:noFill/>
        </p:spPr>
        <p:txBody>
          <a:bodyPr wrap="none" rtlCol="0">
            <a:spAutoFit/>
          </a:bodyPr>
          <a:lstStyle/>
          <a:p>
            <a:r>
              <a:rPr lang="en-US" dirty="0"/>
              <a:t>T4</a:t>
            </a:r>
          </a:p>
        </p:txBody>
      </p:sp>
      <p:cxnSp>
        <p:nvCxnSpPr>
          <p:cNvPr id="161" name="Straight Connector 160">
            <a:extLst>
              <a:ext uri="{FF2B5EF4-FFF2-40B4-BE49-F238E27FC236}">
                <a16:creationId xmlns:a16="http://schemas.microsoft.com/office/drawing/2014/main" id="{A772B62F-F8AD-C47D-B966-F237EB0BF727}"/>
              </a:ext>
            </a:extLst>
          </p:cNvPr>
          <p:cNvCxnSpPr>
            <a:cxnSpLocks/>
          </p:cNvCxnSpPr>
          <p:nvPr/>
        </p:nvCxnSpPr>
        <p:spPr>
          <a:xfrm>
            <a:off x="7034226" y="5513335"/>
            <a:ext cx="0" cy="319594"/>
          </a:xfrm>
          <a:prstGeom prst="line">
            <a:avLst/>
          </a:prstGeom>
          <a:ln w="254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68" name="Left Brace 167">
            <a:extLst>
              <a:ext uri="{FF2B5EF4-FFF2-40B4-BE49-F238E27FC236}">
                <a16:creationId xmlns:a16="http://schemas.microsoft.com/office/drawing/2014/main" id="{4DC0824A-3FD1-5CEE-45C9-3673210140D6}"/>
              </a:ext>
            </a:extLst>
          </p:cNvPr>
          <p:cNvSpPr/>
          <p:nvPr/>
        </p:nvSpPr>
        <p:spPr>
          <a:xfrm rot="16200000">
            <a:off x="5428515" y="4922895"/>
            <a:ext cx="552183" cy="2615173"/>
          </a:xfrm>
          <a:prstGeom prst="leftBrace">
            <a:avLst>
              <a:gd name="adj1" fmla="val 8333"/>
              <a:gd name="adj2" fmla="val 49432"/>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sp>
        <p:nvSpPr>
          <p:cNvPr id="169" name="TextBox 168">
            <a:extLst>
              <a:ext uri="{FF2B5EF4-FFF2-40B4-BE49-F238E27FC236}">
                <a16:creationId xmlns:a16="http://schemas.microsoft.com/office/drawing/2014/main" id="{23124434-00E2-7CAF-8603-11773D1F82EB}"/>
              </a:ext>
            </a:extLst>
          </p:cNvPr>
          <p:cNvSpPr txBox="1"/>
          <p:nvPr/>
        </p:nvSpPr>
        <p:spPr>
          <a:xfrm>
            <a:off x="4231282" y="6514407"/>
            <a:ext cx="3108030" cy="369332"/>
          </a:xfrm>
          <a:prstGeom prst="rect">
            <a:avLst/>
          </a:prstGeom>
          <a:noFill/>
        </p:spPr>
        <p:txBody>
          <a:bodyPr wrap="none" rtlCol="0">
            <a:spAutoFit/>
          </a:bodyPr>
          <a:lstStyle/>
          <a:p>
            <a:r>
              <a:rPr lang="en-US" dirty="0"/>
              <a:t>List of thresholds for cascade</a:t>
            </a:r>
          </a:p>
        </p:txBody>
      </p:sp>
      <p:cxnSp>
        <p:nvCxnSpPr>
          <p:cNvPr id="170" name="Straight Arrow Connector 169">
            <a:extLst>
              <a:ext uri="{FF2B5EF4-FFF2-40B4-BE49-F238E27FC236}">
                <a16:creationId xmlns:a16="http://schemas.microsoft.com/office/drawing/2014/main" id="{B848AC1E-CD73-DB15-D4AA-F1AB2E39F5CD}"/>
              </a:ext>
            </a:extLst>
          </p:cNvPr>
          <p:cNvCxnSpPr>
            <a:cxnSpLocks/>
          </p:cNvCxnSpPr>
          <p:nvPr/>
        </p:nvCxnSpPr>
        <p:spPr>
          <a:xfrm flipV="1">
            <a:off x="5643611" y="4663870"/>
            <a:ext cx="0" cy="5122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74" name="Graphic 173" descr="Upward trend outline">
            <a:extLst>
              <a:ext uri="{FF2B5EF4-FFF2-40B4-BE49-F238E27FC236}">
                <a16:creationId xmlns:a16="http://schemas.microsoft.com/office/drawing/2014/main" id="{8B9A1689-1796-19E2-183D-B17EB9CE37E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35320" y="6013633"/>
            <a:ext cx="770579" cy="770579"/>
          </a:xfrm>
          <a:prstGeom prst="rect">
            <a:avLst/>
          </a:prstGeom>
        </p:spPr>
      </p:pic>
      <p:pic>
        <p:nvPicPr>
          <p:cNvPr id="175" name="Graphic 174" descr="Upward trend outline">
            <a:extLst>
              <a:ext uri="{FF2B5EF4-FFF2-40B4-BE49-F238E27FC236}">
                <a16:creationId xmlns:a16="http://schemas.microsoft.com/office/drawing/2014/main" id="{0E02D520-2ED0-ED62-52FB-669A9A8A99C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81855" y="6015747"/>
            <a:ext cx="770579" cy="770579"/>
          </a:xfrm>
          <a:prstGeom prst="rect">
            <a:avLst/>
          </a:prstGeom>
        </p:spPr>
      </p:pic>
      <p:cxnSp>
        <p:nvCxnSpPr>
          <p:cNvPr id="176" name="Straight Connector 175">
            <a:extLst>
              <a:ext uri="{FF2B5EF4-FFF2-40B4-BE49-F238E27FC236}">
                <a16:creationId xmlns:a16="http://schemas.microsoft.com/office/drawing/2014/main" id="{F0487F79-8600-0E02-3409-5442062CBE63}"/>
              </a:ext>
            </a:extLst>
          </p:cNvPr>
          <p:cNvCxnSpPr>
            <a:cxnSpLocks/>
          </p:cNvCxnSpPr>
          <p:nvPr/>
        </p:nvCxnSpPr>
        <p:spPr>
          <a:xfrm>
            <a:off x="8724516" y="6464694"/>
            <a:ext cx="0" cy="172991"/>
          </a:xfrm>
          <a:prstGeom prst="line">
            <a:avLst/>
          </a:prstGeom>
          <a:ln w="2540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77" name="Straight Connector 176">
            <a:extLst>
              <a:ext uri="{FF2B5EF4-FFF2-40B4-BE49-F238E27FC236}">
                <a16:creationId xmlns:a16="http://schemas.microsoft.com/office/drawing/2014/main" id="{7D81AB65-8DB2-4150-DED0-33A3C589F9F2}"/>
              </a:ext>
            </a:extLst>
          </p:cNvPr>
          <p:cNvCxnSpPr>
            <a:cxnSpLocks/>
          </p:cNvCxnSpPr>
          <p:nvPr/>
        </p:nvCxnSpPr>
        <p:spPr>
          <a:xfrm>
            <a:off x="9688292" y="6338530"/>
            <a:ext cx="0" cy="286514"/>
          </a:xfrm>
          <a:prstGeom prst="line">
            <a:avLst/>
          </a:prstGeom>
          <a:ln w="254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78" name="TextBox 177">
            <a:extLst>
              <a:ext uri="{FF2B5EF4-FFF2-40B4-BE49-F238E27FC236}">
                <a16:creationId xmlns:a16="http://schemas.microsoft.com/office/drawing/2014/main" id="{70F092D7-38CF-88CF-A2DB-90BCAD665925}"/>
              </a:ext>
            </a:extLst>
          </p:cNvPr>
          <p:cNvSpPr txBox="1"/>
          <p:nvPr/>
        </p:nvSpPr>
        <p:spPr>
          <a:xfrm>
            <a:off x="8579446" y="5959935"/>
            <a:ext cx="418704" cy="369332"/>
          </a:xfrm>
          <a:prstGeom prst="rect">
            <a:avLst/>
          </a:prstGeom>
          <a:noFill/>
        </p:spPr>
        <p:txBody>
          <a:bodyPr wrap="none" rtlCol="0">
            <a:spAutoFit/>
          </a:bodyPr>
          <a:lstStyle/>
          <a:p>
            <a:r>
              <a:rPr lang="en-US" dirty="0"/>
              <a:t>T1</a:t>
            </a:r>
          </a:p>
        </p:txBody>
      </p:sp>
      <p:sp>
        <p:nvSpPr>
          <p:cNvPr id="179" name="TextBox 178">
            <a:extLst>
              <a:ext uri="{FF2B5EF4-FFF2-40B4-BE49-F238E27FC236}">
                <a16:creationId xmlns:a16="http://schemas.microsoft.com/office/drawing/2014/main" id="{45955000-D336-7798-4BE4-B4F912991163}"/>
              </a:ext>
            </a:extLst>
          </p:cNvPr>
          <p:cNvSpPr txBox="1"/>
          <p:nvPr/>
        </p:nvSpPr>
        <p:spPr>
          <a:xfrm>
            <a:off x="9345824" y="5954224"/>
            <a:ext cx="418704" cy="369332"/>
          </a:xfrm>
          <a:prstGeom prst="rect">
            <a:avLst/>
          </a:prstGeom>
          <a:noFill/>
        </p:spPr>
        <p:txBody>
          <a:bodyPr wrap="none" rtlCol="0">
            <a:spAutoFit/>
          </a:bodyPr>
          <a:lstStyle/>
          <a:p>
            <a:r>
              <a:rPr lang="en-US" dirty="0"/>
              <a:t>T4</a:t>
            </a:r>
          </a:p>
        </p:txBody>
      </p:sp>
      <p:sp>
        <p:nvSpPr>
          <p:cNvPr id="180" name="Left Brace 179">
            <a:extLst>
              <a:ext uri="{FF2B5EF4-FFF2-40B4-BE49-F238E27FC236}">
                <a16:creationId xmlns:a16="http://schemas.microsoft.com/office/drawing/2014/main" id="{63CD96FF-BA2C-B047-6107-75337C5831B6}"/>
              </a:ext>
            </a:extLst>
          </p:cNvPr>
          <p:cNvSpPr/>
          <p:nvPr/>
        </p:nvSpPr>
        <p:spPr>
          <a:xfrm rot="10800000">
            <a:off x="10247090" y="5926332"/>
            <a:ext cx="341442" cy="857880"/>
          </a:xfrm>
          <a:prstGeom prst="leftBrace">
            <a:avLst>
              <a:gd name="adj1" fmla="val 8333"/>
              <a:gd name="adj2" fmla="val 49432"/>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sp>
        <p:nvSpPr>
          <p:cNvPr id="181" name="TextBox 180">
            <a:extLst>
              <a:ext uri="{FF2B5EF4-FFF2-40B4-BE49-F238E27FC236}">
                <a16:creationId xmlns:a16="http://schemas.microsoft.com/office/drawing/2014/main" id="{CD98BD2D-394A-C906-7378-673C3C81B65C}"/>
              </a:ext>
            </a:extLst>
          </p:cNvPr>
          <p:cNvSpPr txBox="1"/>
          <p:nvPr/>
        </p:nvSpPr>
        <p:spPr>
          <a:xfrm>
            <a:off x="10408785" y="5860242"/>
            <a:ext cx="2030521" cy="646331"/>
          </a:xfrm>
          <a:prstGeom prst="rect">
            <a:avLst/>
          </a:prstGeom>
          <a:noFill/>
        </p:spPr>
        <p:txBody>
          <a:bodyPr wrap="square">
            <a:spAutoFit/>
          </a:bodyPr>
          <a:lstStyle/>
          <a:p>
            <a:pPr algn="ctr"/>
            <a:r>
              <a:rPr lang="en-US" b="1" dirty="0"/>
              <a:t>Subset</a:t>
            </a:r>
            <a:r>
              <a:rPr lang="en-US" dirty="0"/>
              <a:t> </a:t>
            </a:r>
          </a:p>
          <a:p>
            <a:pPr algn="ctr"/>
            <a:r>
              <a:rPr lang="en-US" dirty="0"/>
              <a:t>of thresholds</a:t>
            </a:r>
          </a:p>
        </p:txBody>
      </p:sp>
      <p:pic>
        <p:nvPicPr>
          <p:cNvPr id="182" name="Graphic 181" descr="Sort outline">
            <a:extLst>
              <a:ext uri="{FF2B5EF4-FFF2-40B4-BE49-F238E27FC236}">
                <a16:creationId xmlns:a16="http://schemas.microsoft.com/office/drawing/2014/main" id="{EC46EAD9-1E1D-9332-FEE3-9864A44DADF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92950" y="2768841"/>
            <a:ext cx="914400" cy="914400"/>
          </a:xfrm>
          <a:prstGeom prst="rect">
            <a:avLst/>
          </a:prstGeom>
        </p:spPr>
      </p:pic>
      <p:sp>
        <p:nvSpPr>
          <p:cNvPr id="183" name="Left Brace 182">
            <a:extLst>
              <a:ext uri="{FF2B5EF4-FFF2-40B4-BE49-F238E27FC236}">
                <a16:creationId xmlns:a16="http://schemas.microsoft.com/office/drawing/2014/main" id="{24572C1D-743F-0290-B671-8D4098BD5909}"/>
              </a:ext>
            </a:extLst>
          </p:cNvPr>
          <p:cNvSpPr/>
          <p:nvPr/>
        </p:nvSpPr>
        <p:spPr>
          <a:xfrm rot="10800000">
            <a:off x="9655122" y="2449493"/>
            <a:ext cx="555166" cy="1293264"/>
          </a:xfrm>
          <a:prstGeom prst="leftBrace">
            <a:avLst>
              <a:gd name="adj1" fmla="val 8333"/>
              <a:gd name="adj2" fmla="val 49432"/>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sp>
        <p:nvSpPr>
          <p:cNvPr id="184" name="TextBox 183">
            <a:extLst>
              <a:ext uri="{FF2B5EF4-FFF2-40B4-BE49-F238E27FC236}">
                <a16:creationId xmlns:a16="http://schemas.microsoft.com/office/drawing/2014/main" id="{0AA6382D-BAD5-C0F1-90B7-368F54FA937A}"/>
              </a:ext>
            </a:extLst>
          </p:cNvPr>
          <p:cNvSpPr txBox="1"/>
          <p:nvPr/>
        </p:nvSpPr>
        <p:spPr>
          <a:xfrm>
            <a:off x="9774448" y="2821102"/>
            <a:ext cx="1908205" cy="646331"/>
          </a:xfrm>
          <a:prstGeom prst="rect">
            <a:avLst/>
          </a:prstGeom>
          <a:noFill/>
        </p:spPr>
        <p:txBody>
          <a:bodyPr wrap="square">
            <a:spAutoFit/>
          </a:bodyPr>
          <a:lstStyle/>
          <a:p>
            <a:pPr algn="ctr"/>
            <a:r>
              <a:rPr lang="en-US" b="1" dirty="0"/>
              <a:t>Order</a:t>
            </a:r>
            <a:r>
              <a:rPr lang="en-US" dirty="0"/>
              <a:t> </a:t>
            </a:r>
          </a:p>
          <a:p>
            <a:pPr algn="ctr"/>
            <a:r>
              <a:rPr lang="en-US" dirty="0"/>
              <a:t>of cascade</a:t>
            </a:r>
          </a:p>
        </p:txBody>
      </p:sp>
      <p:pic>
        <p:nvPicPr>
          <p:cNvPr id="191" name="Graphic 190" descr="Label outline">
            <a:extLst>
              <a:ext uri="{FF2B5EF4-FFF2-40B4-BE49-F238E27FC236}">
                <a16:creationId xmlns:a16="http://schemas.microsoft.com/office/drawing/2014/main" id="{E41D87C8-BA74-8D84-17AF-2C24BAA4032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864500" y="4265798"/>
            <a:ext cx="466081" cy="466081"/>
          </a:xfrm>
          <a:prstGeom prst="rect">
            <a:avLst/>
          </a:prstGeom>
        </p:spPr>
      </p:pic>
      <p:pic>
        <p:nvPicPr>
          <p:cNvPr id="198" name="Graphic 197" descr="Label outline">
            <a:extLst>
              <a:ext uri="{FF2B5EF4-FFF2-40B4-BE49-F238E27FC236}">
                <a16:creationId xmlns:a16="http://schemas.microsoft.com/office/drawing/2014/main" id="{EE938842-AEA2-8003-AF1E-E979F6AE3EE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96123" y="5643764"/>
            <a:ext cx="466081" cy="466081"/>
          </a:xfrm>
          <a:prstGeom prst="rect">
            <a:avLst/>
          </a:prstGeom>
        </p:spPr>
      </p:pic>
      <p:sp>
        <p:nvSpPr>
          <p:cNvPr id="199" name="TextBox 198">
            <a:extLst>
              <a:ext uri="{FF2B5EF4-FFF2-40B4-BE49-F238E27FC236}">
                <a16:creationId xmlns:a16="http://schemas.microsoft.com/office/drawing/2014/main" id="{1FFEAF5E-BAC7-60DB-BA38-989E93F981F0}"/>
              </a:ext>
            </a:extLst>
          </p:cNvPr>
          <p:cNvSpPr txBox="1"/>
          <p:nvPr/>
        </p:nvSpPr>
        <p:spPr>
          <a:xfrm>
            <a:off x="928401" y="6511184"/>
            <a:ext cx="1321492" cy="369332"/>
          </a:xfrm>
          <a:prstGeom prst="rect">
            <a:avLst/>
          </a:prstGeom>
          <a:noFill/>
        </p:spPr>
        <p:txBody>
          <a:bodyPr wrap="square">
            <a:spAutoFit/>
          </a:bodyPr>
          <a:lstStyle/>
          <a:p>
            <a:r>
              <a:rPr lang="en-US" dirty="0"/>
              <a:t>All Labels</a:t>
            </a:r>
          </a:p>
        </p:txBody>
      </p:sp>
      <p:pic>
        <p:nvPicPr>
          <p:cNvPr id="200" name="Graphic 199" descr="Label outline">
            <a:extLst>
              <a:ext uri="{FF2B5EF4-FFF2-40B4-BE49-F238E27FC236}">
                <a16:creationId xmlns:a16="http://schemas.microsoft.com/office/drawing/2014/main" id="{319B13A9-6585-D76A-4A88-57B5C097CEC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88489" y="5661356"/>
            <a:ext cx="466081" cy="466081"/>
          </a:xfrm>
          <a:prstGeom prst="rect">
            <a:avLst/>
          </a:prstGeom>
        </p:spPr>
      </p:pic>
      <p:pic>
        <p:nvPicPr>
          <p:cNvPr id="201" name="Graphic 200" descr="Label outline">
            <a:extLst>
              <a:ext uri="{FF2B5EF4-FFF2-40B4-BE49-F238E27FC236}">
                <a16:creationId xmlns:a16="http://schemas.microsoft.com/office/drawing/2014/main" id="{4224BAB9-F97E-EA99-168D-A93B6CAD056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82855" y="5652318"/>
            <a:ext cx="466081" cy="466081"/>
          </a:xfrm>
          <a:prstGeom prst="rect">
            <a:avLst/>
          </a:prstGeom>
        </p:spPr>
      </p:pic>
      <p:pic>
        <p:nvPicPr>
          <p:cNvPr id="202" name="Graphic 201" descr="Label outline">
            <a:extLst>
              <a:ext uri="{FF2B5EF4-FFF2-40B4-BE49-F238E27FC236}">
                <a16:creationId xmlns:a16="http://schemas.microsoft.com/office/drawing/2014/main" id="{6036A1BA-7EEA-A5E9-AA9D-CE026C6C18A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638011" y="5643280"/>
            <a:ext cx="466081" cy="466081"/>
          </a:xfrm>
          <a:prstGeom prst="rect">
            <a:avLst/>
          </a:prstGeom>
        </p:spPr>
      </p:pic>
      <p:pic>
        <p:nvPicPr>
          <p:cNvPr id="203" name="Graphic 202" descr="Label outline">
            <a:extLst>
              <a:ext uri="{FF2B5EF4-FFF2-40B4-BE49-F238E27FC236}">
                <a16:creationId xmlns:a16="http://schemas.microsoft.com/office/drawing/2014/main" id="{93BD0979-ED31-C28D-D51C-57850DDB627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019213" y="5657850"/>
            <a:ext cx="466081" cy="466081"/>
          </a:xfrm>
          <a:prstGeom prst="rect">
            <a:avLst/>
          </a:prstGeom>
        </p:spPr>
      </p:pic>
      <p:cxnSp>
        <p:nvCxnSpPr>
          <p:cNvPr id="204" name="Straight Arrow Connector 203">
            <a:extLst>
              <a:ext uri="{FF2B5EF4-FFF2-40B4-BE49-F238E27FC236}">
                <a16:creationId xmlns:a16="http://schemas.microsoft.com/office/drawing/2014/main" id="{5052D8EF-9BF1-EA0E-2650-539BE306D5A8}"/>
              </a:ext>
            </a:extLst>
          </p:cNvPr>
          <p:cNvCxnSpPr>
            <a:cxnSpLocks/>
          </p:cNvCxnSpPr>
          <p:nvPr/>
        </p:nvCxnSpPr>
        <p:spPr>
          <a:xfrm flipV="1">
            <a:off x="2626290" y="4207738"/>
            <a:ext cx="2117591" cy="16437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6" name="Left Brace 205">
            <a:extLst>
              <a:ext uri="{FF2B5EF4-FFF2-40B4-BE49-F238E27FC236}">
                <a16:creationId xmlns:a16="http://schemas.microsoft.com/office/drawing/2014/main" id="{AFE8F021-EA38-E93A-0E00-E8B35E1FF3E5}"/>
              </a:ext>
            </a:extLst>
          </p:cNvPr>
          <p:cNvSpPr/>
          <p:nvPr/>
        </p:nvSpPr>
        <p:spPr>
          <a:xfrm rot="16200000">
            <a:off x="1284582" y="5288616"/>
            <a:ext cx="442281" cy="2059340"/>
          </a:xfrm>
          <a:prstGeom prst="leftBrace">
            <a:avLst>
              <a:gd name="adj1" fmla="val 8333"/>
              <a:gd name="adj2" fmla="val 49432"/>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pic>
        <p:nvPicPr>
          <p:cNvPr id="209" name="Graphic 208" descr="Label outline">
            <a:extLst>
              <a:ext uri="{FF2B5EF4-FFF2-40B4-BE49-F238E27FC236}">
                <a16:creationId xmlns:a16="http://schemas.microsoft.com/office/drawing/2014/main" id="{7C3EBBA0-0003-DEA8-96EF-EF855DC3720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789635" y="5107561"/>
            <a:ext cx="466081" cy="466081"/>
          </a:xfrm>
          <a:prstGeom prst="rect">
            <a:avLst/>
          </a:prstGeom>
        </p:spPr>
      </p:pic>
      <p:pic>
        <p:nvPicPr>
          <p:cNvPr id="210" name="Graphic 209" descr="Label outline">
            <a:extLst>
              <a:ext uri="{FF2B5EF4-FFF2-40B4-BE49-F238E27FC236}">
                <a16:creationId xmlns:a16="http://schemas.microsoft.com/office/drawing/2014/main" id="{35F80F3E-ED9A-01A8-F10B-0FFAB89E4469}"/>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9149538" y="5115048"/>
            <a:ext cx="466081" cy="466081"/>
          </a:xfrm>
          <a:prstGeom prst="rect">
            <a:avLst/>
          </a:prstGeom>
        </p:spPr>
      </p:pic>
      <p:sp>
        <p:nvSpPr>
          <p:cNvPr id="211" name="Left Brace 210">
            <a:extLst>
              <a:ext uri="{FF2B5EF4-FFF2-40B4-BE49-F238E27FC236}">
                <a16:creationId xmlns:a16="http://schemas.microsoft.com/office/drawing/2014/main" id="{6F6ECDA2-D9B6-2231-1C1F-C50CFF5809EA}"/>
              </a:ext>
            </a:extLst>
          </p:cNvPr>
          <p:cNvSpPr/>
          <p:nvPr/>
        </p:nvSpPr>
        <p:spPr>
          <a:xfrm rot="10800000">
            <a:off x="9601510" y="3937198"/>
            <a:ext cx="608778" cy="857880"/>
          </a:xfrm>
          <a:prstGeom prst="leftBrace">
            <a:avLst>
              <a:gd name="adj1" fmla="val 8333"/>
              <a:gd name="adj2" fmla="val 4744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sp>
        <p:nvSpPr>
          <p:cNvPr id="212" name="Left Brace 211">
            <a:extLst>
              <a:ext uri="{FF2B5EF4-FFF2-40B4-BE49-F238E27FC236}">
                <a16:creationId xmlns:a16="http://schemas.microsoft.com/office/drawing/2014/main" id="{0135C8FC-67C7-7AD0-C467-F7A6D9BC31BF}"/>
              </a:ext>
            </a:extLst>
          </p:cNvPr>
          <p:cNvSpPr/>
          <p:nvPr/>
        </p:nvSpPr>
        <p:spPr>
          <a:xfrm rot="10800000">
            <a:off x="9646225" y="4842452"/>
            <a:ext cx="608777" cy="857880"/>
          </a:xfrm>
          <a:prstGeom prst="leftBrace">
            <a:avLst>
              <a:gd name="adj1" fmla="val 8333"/>
              <a:gd name="adj2" fmla="val 49432"/>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EE0000"/>
              </a:solidFill>
            </a:endParaRPr>
          </a:p>
        </p:txBody>
      </p:sp>
      <p:cxnSp>
        <p:nvCxnSpPr>
          <p:cNvPr id="213" name="Straight Connector 212">
            <a:extLst>
              <a:ext uri="{FF2B5EF4-FFF2-40B4-BE49-F238E27FC236}">
                <a16:creationId xmlns:a16="http://schemas.microsoft.com/office/drawing/2014/main" id="{5E32FA00-131A-4607-6B23-3FED2257A670}"/>
              </a:ext>
            </a:extLst>
          </p:cNvPr>
          <p:cNvCxnSpPr>
            <a:cxnSpLocks/>
          </p:cNvCxnSpPr>
          <p:nvPr/>
        </p:nvCxnSpPr>
        <p:spPr>
          <a:xfrm flipV="1">
            <a:off x="8383389" y="4663870"/>
            <a:ext cx="341127" cy="39841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5" name="Straight Connector 214">
            <a:extLst>
              <a:ext uri="{FF2B5EF4-FFF2-40B4-BE49-F238E27FC236}">
                <a16:creationId xmlns:a16="http://schemas.microsoft.com/office/drawing/2014/main" id="{545A275F-33C8-BF47-047C-7A792DE85866}"/>
              </a:ext>
            </a:extLst>
          </p:cNvPr>
          <p:cNvCxnSpPr>
            <a:cxnSpLocks/>
          </p:cNvCxnSpPr>
          <p:nvPr/>
        </p:nvCxnSpPr>
        <p:spPr>
          <a:xfrm flipH="1" flipV="1">
            <a:off x="8386796" y="5062280"/>
            <a:ext cx="341428" cy="350228"/>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19" name="TextBox 218">
            <a:extLst>
              <a:ext uri="{FF2B5EF4-FFF2-40B4-BE49-F238E27FC236}">
                <a16:creationId xmlns:a16="http://schemas.microsoft.com/office/drawing/2014/main" id="{18099E03-F522-F540-4B57-540AEBE4041D}"/>
              </a:ext>
            </a:extLst>
          </p:cNvPr>
          <p:cNvSpPr txBox="1"/>
          <p:nvPr/>
        </p:nvSpPr>
        <p:spPr>
          <a:xfrm>
            <a:off x="9950613" y="4097554"/>
            <a:ext cx="1908205" cy="646331"/>
          </a:xfrm>
          <a:prstGeom prst="rect">
            <a:avLst/>
          </a:prstGeom>
          <a:noFill/>
        </p:spPr>
        <p:txBody>
          <a:bodyPr wrap="square">
            <a:spAutoFit/>
          </a:bodyPr>
          <a:lstStyle/>
          <a:p>
            <a:pPr algn="ctr"/>
            <a:r>
              <a:rPr lang="en-US" dirty="0"/>
              <a:t>Labels for </a:t>
            </a:r>
            <a:r>
              <a:rPr lang="en-US" b="1" dirty="0"/>
              <a:t>cascade</a:t>
            </a:r>
          </a:p>
        </p:txBody>
      </p:sp>
      <p:sp>
        <p:nvSpPr>
          <p:cNvPr id="220" name="TextBox 219">
            <a:extLst>
              <a:ext uri="{FF2B5EF4-FFF2-40B4-BE49-F238E27FC236}">
                <a16:creationId xmlns:a16="http://schemas.microsoft.com/office/drawing/2014/main" id="{167A8363-FA5E-12E5-1C7A-CC25EAADB88C}"/>
              </a:ext>
            </a:extLst>
          </p:cNvPr>
          <p:cNvSpPr txBox="1"/>
          <p:nvPr/>
        </p:nvSpPr>
        <p:spPr>
          <a:xfrm>
            <a:off x="9970690" y="4906093"/>
            <a:ext cx="1908205" cy="646331"/>
          </a:xfrm>
          <a:prstGeom prst="rect">
            <a:avLst/>
          </a:prstGeom>
          <a:noFill/>
        </p:spPr>
        <p:txBody>
          <a:bodyPr wrap="square">
            <a:spAutoFit/>
          </a:bodyPr>
          <a:lstStyle/>
          <a:p>
            <a:pPr algn="ctr"/>
            <a:r>
              <a:rPr lang="en-US" dirty="0"/>
              <a:t>Labels for </a:t>
            </a:r>
            <a:r>
              <a:rPr lang="en-US" b="1" dirty="0"/>
              <a:t>embedding</a:t>
            </a:r>
          </a:p>
        </p:txBody>
      </p:sp>
      <p:sp>
        <p:nvSpPr>
          <p:cNvPr id="2" name="Slide Number Placeholder 1">
            <a:extLst>
              <a:ext uri="{FF2B5EF4-FFF2-40B4-BE49-F238E27FC236}">
                <a16:creationId xmlns:a16="http://schemas.microsoft.com/office/drawing/2014/main" id="{CE77119A-E2F2-1432-A070-28396269CD95}"/>
              </a:ext>
            </a:extLst>
          </p:cNvPr>
          <p:cNvSpPr>
            <a:spLocks noGrp="1"/>
          </p:cNvSpPr>
          <p:nvPr>
            <p:ph type="sldNum" sz="quarter" idx="12"/>
          </p:nvPr>
        </p:nvSpPr>
        <p:spPr/>
        <p:txBody>
          <a:bodyPr/>
          <a:lstStyle/>
          <a:p>
            <a:fld id="{6F9C56B4-EE17-406D-85B7-8F5642CBD9E7}" type="slidenum">
              <a:rPr lang="en-US" smtClean="0"/>
              <a:t>18</a:t>
            </a:fld>
            <a:endParaRPr lang="en-US"/>
          </a:p>
        </p:txBody>
      </p:sp>
    </p:spTree>
    <p:extLst>
      <p:ext uri="{BB962C8B-B14F-4D97-AF65-F5344CB8AC3E}">
        <p14:creationId xmlns:p14="http://schemas.microsoft.com/office/powerpoint/2010/main" val="367829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9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0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0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5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5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5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5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5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5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5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5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6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6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6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69"/>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70"/>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0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22"/>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09"/>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1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20"/>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39"/>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126"/>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30"/>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133"/>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38"/>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41"/>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4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4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47"/>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49"/>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0"/>
                                          </p:stCondLst>
                                        </p:cTn>
                                        <p:tgtEl>
                                          <p:spTgt spid="182"/>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83"/>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84"/>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35"/>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211"/>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219"/>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91"/>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213"/>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132"/>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215"/>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209"/>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210"/>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212"/>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220"/>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nodeType="clickEffect">
                                  <p:stCondLst>
                                    <p:cond delay="0"/>
                                  </p:stCondLst>
                                  <p:childTnLst>
                                    <p:set>
                                      <p:cBhvr>
                                        <p:cTn id="156" dur="1" fill="hold">
                                          <p:stCondLst>
                                            <p:cond delay="0"/>
                                          </p:stCondLst>
                                        </p:cTn>
                                        <p:tgtEl>
                                          <p:spTgt spid="134"/>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175"/>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79"/>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17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78"/>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177"/>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176"/>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81"/>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94" grpId="0"/>
      <p:bldP spid="95" grpId="0"/>
      <p:bldP spid="96" grpId="0"/>
      <p:bldP spid="104" grpId="0" animBg="1"/>
      <p:bldP spid="105" grpId="0" animBg="1"/>
      <p:bldP spid="106" grpId="0"/>
      <p:bldP spid="107" grpId="0"/>
      <p:bldP spid="112" grpId="0"/>
      <p:bldP spid="144" grpId="0"/>
      <p:bldP spid="145" grpId="0"/>
      <p:bldP spid="147" grpId="0" animBg="1"/>
      <p:bldP spid="149" grpId="0"/>
      <p:bldP spid="155" grpId="0"/>
      <p:bldP spid="156" grpId="0"/>
      <p:bldP spid="157" grpId="0"/>
      <p:bldP spid="160" grpId="0"/>
      <p:bldP spid="168" grpId="0" animBg="1"/>
      <p:bldP spid="169" grpId="0"/>
      <p:bldP spid="178" grpId="0"/>
      <p:bldP spid="179" grpId="0"/>
      <p:bldP spid="180" grpId="0" animBg="1"/>
      <p:bldP spid="181" grpId="0"/>
      <p:bldP spid="183" grpId="0" animBg="1"/>
      <p:bldP spid="184" grpId="0"/>
      <p:bldP spid="199" grpId="0"/>
      <p:bldP spid="206" grpId="0" animBg="1"/>
      <p:bldP spid="211" grpId="0" animBg="1"/>
      <p:bldP spid="212" grpId="0" animBg="1"/>
      <p:bldP spid="219" grpId="0"/>
      <p:bldP spid="2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83B26-656D-82C1-A579-5C71BA2A8B5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0051B2B-2A4C-DA81-7A0C-C30D2A003A55}"/>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Choosing pareto-front operating points for Argo </a:t>
            </a:r>
          </a:p>
        </p:txBody>
      </p:sp>
      <p:grpSp>
        <p:nvGrpSpPr>
          <p:cNvPr id="38" name="Group 37">
            <a:extLst>
              <a:ext uri="{FF2B5EF4-FFF2-40B4-BE49-F238E27FC236}">
                <a16:creationId xmlns:a16="http://schemas.microsoft.com/office/drawing/2014/main" id="{1B6CC5B0-9081-2767-F912-3B9E39C3BF92}"/>
              </a:ext>
            </a:extLst>
          </p:cNvPr>
          <p:cNvGrpSpPr/>
          <p:nvPr/>
        </p:nvGrpSpPr>
        <p:grpSpPr>
          <a:xfrm>
            <a:off x="3479334" y="1327764"/>
            <a:ext cx="5233332" cy="2878476"/>
            <a:chOff x="3479334" y="1339956"/>
            <a:chExt cx="5233332" cy="2878476"/>
          </a:xfrm>
        </p:grpSpPr>
        <p:cxnSp>
          <p:nvCxnSpPr>
            <p:cNvPr id="3" name="Straight Connector 2">
              <a:extLst>
                <a:ext uri="{FF2B5EF4-FFF2-40B4-BE49-F238E27FC236}">
                  <a16:creationId xmlns:a16="http://schemas.microsoft.com/office/drawing/2014/main" id="{91EF8986-EAC8-7631-6049-20042BCD7236}"/>
                </a:ext>
              </a:extLst>
            </p:cNvPr>
            <p:cNvCxnSpPr>
              <a:cxnSpLocks/>
            </p:cNvCxnSpPr>
            <p:nvPr/>
          </p:nvCxnSpPr>
          <p:spPr>
            <a:xfrm flipH="1">
              <a:off x="3906684" y="3816049"/>
              <a:ext cx="3576541" cy="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1225B32D-0BD2-CEEF-2B93-B424AF6AD085}"/>
                </a:ext>
              </a:extLst>
            </p:cNvPr>
            <p:cNvSpPr txBox="1"/>
            <p:nvPr/>
          </p:nvSpPr>
          <p:spPr>
            <a:xfrm rot="16200000">
              <a:off x="2525690" y="2293600"/>
              <a:ext cx="2289097" cy="381809"/>
            </a:xfrm>
            <a:prstGeom prst="rect">
              <a:avLst/>
            </a:prstGeom>
            <a:noFill/>
          </p:spPr>
          <p:txBody>
            <a:bodyPr wrap="square" rtlCol="0">
              <a:spAutoFit/>
            </a:bodyPr>
            <a:lstStyle/>
            <a:p>
              <a:r>
                <a:rPr lang="en-US" sz="1600" dirty="0"/>
                <a:t>Norm. Quality</a:t>
              </a:r>
            </a:p>
          </p:txBody>
        </p:sp>
        <p:sp>
          <p:nvSpPr>
            <p:cNvPr id="5" name="TextBox 4">
              <a:extLst>
                <a:ext uri="{FF2B5EF4-FFF2-40B4-BE49-F238E27FC236}">
                  <a16:creationId xmlns:a16="http://schemas.microsoft.com/office/drawing/2014/main" id="{DC47BD2E-3880-96AB-2EE2-563E8F76C768}"/>
                </a:ext>
              </a:extLst>
            </p:cNvPr>
            <p:cNvSpPr txBox="1"/>
            <p:nvPr/>
          </p:nvSpPr>
          <p:spPr>
            <a:xfrm>
              <a:off x="4644326" y="3814203"/>
              <a:ext cx="3121588" cy="404229"/>
            </a:xfrm>
            <a:prstGeom prst="rect">
              <a:avLst/>
            </a:prstGeom>
            <a:noFill/>
          </p:spPr>
          <p:txBody>
            <a:bodyPr wrap="square" rtlCol="0">
              <a:spAutoFit/>
            </a:bodyPr>
            <a:lstStyle/>
            <a:p>
              <a:r>
                <a:rPr lang="en-US" sz="1600" dirty="0"/>
                <a:t>Norm. Cost Reduction </a:t>
              </a:r>
            </a:p>
          </p:txBody>
        </p:sp>
        <p:cxnSp>
          <p:nvCxnSpPr>
            <p:cNvPr id="6" name="Straight Connector 5">
              <a:extLst>
                <a:ext uri="{FF2B5EF4-FFF2-40B4-BE49-F238E27FC236}">
                  <a16:creationId xmlns:a16="http://schemas.microsoft.com/office/drawing/2014/main" id="{6F6A97D2-BFCD-5FC3-A07E-44DF2B82CD3C}"/>
                </a:ext>
              </a:extLst>
            </p:cNvPr>
            <p:cNvCxnSpPr>
              <a:cxnSpLocks/>
            </p:cNvCxnSpPr>
            <p:nvPr/>
          </p:nvCxnSpPr>
          <p:spPr>
            <a:xfrm>
              <a:off x="3906684" y="1690716"/>
              <a:ext cx="0" cy="2125333"/>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83FC3C08-7ACB-D9A9-AE47-6493E5F37EF6}"/>
                </a:ext>
              </a:extLst>
            </p:cNvPr>
            <p:cNvCxnSpPr>
              <a:cxnSpLocks/>
            </p:cNvCxnSpPr>
            <p:nvPr/>
          </p:nvCxnSpPr>
          <p:spPr>
            <a:xfrm>
              <a:off x="5908883" y="1850844"/>
              <a:ext cx="0" cy="1965206"/>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48904A3-4161-2D36-DF05-DD9A69218AC2}"/>
                </a:ext>
              </a:extLst>
            </p:cNvPr>
            <p:cNvCxnSpPr>
              <a:cxnSpLocks/>
            </p:cNvCxnSpPr>
            <p:nvPr/>
          </p:nvCxnSpPr>
          <p:spPr>
            <a:xfrm>
              <a:off x="6609275" y="1850844"/>
              <a:ext cx="844" cy="1965206"/>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3EF7B73-9E0D-8CF9-7725-4ED34609CD7A}"/>
                </a:ext>
              </a:extLst>
            </p:cNvPr>
            <p:cNvCxnSpPr>
              <a:cxnSpLocks/>
            </p:cNvCxnSpPr>
            <p:nvPr/>
          </p:nvCxnSpPr>
          <p:spPr>
            <a:xfrm flipH="1">
              <a:off x="3906684" y="3168259"/>
              <a:ext cx="3549042" cy="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3EE8EA0-D5FC-0200-D7AA-C77A8464AC14}"/>
                </a:ext>
              </a:extLst>
            </p:cNvPr>
            <p:cNvCxnSpPr>
              <a:cxnSpLocks/>
            </p:cNvCxnSpPr>
            <p:nvPr/>
          </p:nvCxnSpPr>
          <p:spPr>
            <a:xfrm flipH="1">
              <a:off x="3906684" y="2505912"/>
              <a:ext cx="3549042" cy="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71A6570-C147-BF99-40DA-103033986E5B}"/>
                </a:ext>
              </a:extLst>
            </p:cNvPr>
            <p:cNvCxnSpPr>
              <a:cxnSpLocks/>
            </p:cNvCxnSpPr>
            <p:nvPr/>
          </p:nvCxnSpPr>
          <p:spPr>
            <a:xfrm flipH="1">
              <a:off x="3906684" y="1850844"/>
              <a:ext cx="3549042" cy="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13" name="Triangle 12">
              <a:extLst>
                <a:ext uri="{FF2B5EF4-FFF2-40B4-BE49-F238E27FC236}">
                  <a16:creationId xmlns:a16="http://schemas.microsoft.com/office/drawing/2014/main" id="{1B30163F-76FD-BE63-A21E-1D62E29A2ECA}"/>
                </a:ext>
              </a:extLst>
            </p:cNvPr>
            <p:cNvSpPr/>
            <p:nvPr/>
          </p:nvSpPr>
          <p:spPr>
            <a:xfrm>
              <a:off x="5694888" y="2534605"/>
              <a:ext cx="261245" cy="221997"/>
            </a:xfrm>
            <a:prstGeom prst="triangl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Triangle 13">
              <a:extLst>
                <a:ext uri="{FF2B5EF4-FFF2-40B4-BE49-F238E27FC236}">
                  <a16:creationId xmlns:a16="http://schemas.microsoft.com/office/drawing/2014/main" id="{198EF615-7265-153B-8BA1-38D22EA07C91}"/>
                </a:ext>
              </a:extLst>
            </p:cNvPr>
            <p:cNvSpPr/>
            <p:nvPr/>
          </p:nvSpPr>
          <p:spPr>
            <a:xfrm>
              <a:off x="6373780" y="3358901"/>
              <a:ext cx="261245" cy="221997"/>
            </a:xfrm>
            <a:prstGeom prst="triangl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5" name="Triangle 14">
              <a:extLst>
                <a:ext uri="{FF2B5EF4-FFF2-40B4-BE49-F238E27FC236}">
                  <a16:creationId xmlns:a16="http://schemas.microsoft.com/office/drawing/2014/main" id="{4824323A-6E96-93EE-BA49-23DCF68C1236}"/>
                </a:ext>
              </a:extLst>
            </p:cNvPr>
            <p:cNvSpPr/>
            <p:nvPr/>
          </p:nvSpPr>
          <p:spPr>
            <a:xfrm>
              <a:off x="4197890" y="1908652"/>
              <a:ext cx="261245" cy="221997"/>
            </a:xfrm>
            <a:prstGeom prst="triangl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Freeform 15">
              <a:extLst>
                <a:ext uri="{FF2B5EF4-FFF2-40B4-BE49-F238E27FC236}">
                  <a16:creationId xmlns:a16="http://schemas.microsoft.com/office/drawing/2014/main" id="{EB287446-5341-310B-A927-29740D9894AE}"/>
                </a:ext>
              </a:extLst>
            </p:cNvPr>
            <p:cNvSpPr/>
            <p:nvPr/>
          </p:nvSpPr>
          <p:spPr>
            <a:xfrm>
              <a:off x="4438508" y="1997814"/>
              <a:ext cx="1292473" cy="611397"/>
            </a:xfrm>
            <a:custGeom>
              <a:avLst/>
              <a:gdLst>
                <a:gd name="csX0" fmla="*/ 0 w 1146048"/>
                <a:gd name="csY0" fmla="*/ 0 h 512064"/>
                <a:gd name="csX1" fmla="*/ 792480 w 1146048"/>
                <a:gd name="csY1" fmla="*/ 268224 h 512064"/>
                <a:gd name="csX2" fmla="*/ 1146048 w 1146048"/>
                <a:gd name="csY2" fmla="*/ 512064 h 512064"/>
              </a:gdLst>
              <a:ahLst/>
              <a:cxnLst>
                <a:cxn ang="0">
                  <a:pos x="csX0" y="csY0"/>
                </a:cxn>
                <a:cxn ang="0">
                  <a:pos x="csX1" y="csY1"/>
                </a:cxn>
                <a:cxn ang="0">
                  <a:pos x="csX2" y="csY2"/>
                </a:cxn>
              </a:cxnLst>
              <a:rect l="l" t="t" r="r" b="b"/>
              <a:pathLst>
                <a:path w="1146048" h="512064">
                  <a:moveTo>
                    <a:pt x="0" y="0"/>
                  </a:moveTo>
                  <a:cubicBezTo>
                    <a:pt x="300736" y="91440"/>
                    <a:pt x="601472" y="182880"/>
                    <a:pt x="792480" y="268224"/>
                  </a:cubicBezTo>
                  <a:cubicBezTo>
                    <a:pt x="983488" y="353568"/>
                    <a:pt x="1064768" y="432816"/>
                    <a:pt x="1146048" y="512064"/>
                  </a:cubicBezTo>
                </a:path>
              </a:pathLst>
            </a:custGeom>
            <a:noFill/>
            <a:ln w="28575">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Freeform 16">
              <a:extLst>
                <a:ext uri="{FF2B5EF4-FFF2-40B4-BE49-F238E27FC236}">
                  <a16:creationId xmlns:a16="http://schemas.microsoft.com/office/drawing/2014/main" id="{4D098A43-EBEE-94F6-CE91-16F3AC00A63F}"/>
                </a:ext>
              </a:extLst>
            </p:cNvPr>
            <p:cNvSpPr/>
            <p:nvPr/>
          </p:nvSpPr>
          <p:spPr>
            <a:xfrm>
              <a:off x="5977563" y="2756601"/>
              <a:ext cx="495902" cy="609578"/>
            </a:xfrm>
            <a:custGeom>
              <a:avLst/>
              <a:gdLst>
                <a:gd name="csX0" fmla="*/ 0 w 475488"/>
                <a:gd name="csY0" fmla="*/ 0 h 512064"/>
                <a:gd name="csX1" fmla="*/ 292608 w 475488"/>
                <a:gd name="csY1" fmla="*/ 304800 h 512064"/>
                <a:gd name="csX2" fmla="*/ 475488 w 475488"/>
                <a:gd name="csY2" fmla="*/ 512064 h 512064"/>
              </a:gdLst>
              <a:ahLst/>
              <a:cxnLst>
                <a:cxn ang="0">
                  <a:pos x="csX0" y="csY0"/>
                </a:cxn>
                <a:cxn ang="0">
                  <a:pos x="csX1" y="csY1"/>
                </a:cxn>
                <a:cxn ang="0">
                  <a:pos x="csX2" y="csY2"/>
                </a:cxn>
              </a:cxnLst>
              <a:rect l="l" t="t" r="r" b="b"/>
              <a:pathLst>
                <a:path w="475488" h="512064">
                  <a:moveTo>
                    <a:pt x="0" y="0"/>
                  </a:moveTo>
                  <a:cubicBezTo>
                    <a:pt x="106680" y="109728"/>
                    <a:pt x="213360" y="219456"/>
                    <a:pt x="292608" y="304800"/>
                  </a:cubicBezTo>
                  <a:cubicBezTo>
                    <a:pt x="371856" y="390144"/>
                    <a:pt x="423672" y="451104"/>
                    <a:pt x="475488" y="512064"/>
                  </a:cubicBezTo>
                </a:path>
              </a:pathLst>
            </a:custGeom>
            <a:noFill/>
            <a:ln w="28575">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Triangle 17">
              <a:extLst>
                <a:ext uri="{FF2B5EF4-FFF2-40B4-BE49-F238E27FC236}">
                  <a16:creationId xmlns:a16="http://schemas.microsoft.com/office/drawing/2014/main" id="{00A72492-1D41-450C-89C0-ED82D9EB4A72}"/>
                </a:ext>
              </a:extLst>
            </p:cNvPr>
            <p:cNvSpPr/>
            <p:nvPr/>
          </p:nvSpPr>
          <p:spPr>
            <a:xfrm>
              <a:off x="4246014" y="3284294"/>
              <a:ext cx="261245" cy="221997"/>
            </a:xfrm>
            <a:prstGeom prst="triangle">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 name="Triangle 18">
              <a:extLst>
                <a:ext uri="{FF2B5EF4-FFF2-40B4-BE49-F238E27FC236}">
                  <a16:creationId xmlns:a16="http://schemas.microsoft.com/office/drawing/2014/main" id="{98DA6DDB-052D-BF7F-E125-7F0DD7C110EE}"/>
                </a:ext>
              </a:extLst>
            </p:cNvPr>
            <p:cNvSpPr/>
            <p:nvPr/>
          </p:nvSpPr>
          <p:spPr>
            <a:xfrm>
              <a:off x="5215369" y="3488939"/>
              <a:ext cx="261245" cy="221997"/>
            </a:xfrm>
            <a:prstGeom prst="triangle">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0" name="Triangle 19">
              <a:extLst>
                <a:ext uri="{FF2B5EF4-FFF2-40B4-BE49-F238E27FC236}">
                  <a16:creationId xmlns:a16="http://schemas.microsoft.com/office/drawing/2014/main" id="{122F1D9B-09C6-498A-4B12-606BD942F2D4}"/>
                </a:ext>
              </a:extLst>
            </p:cNvPr>
            <p:cNvSpPr/>
            <p:nvPr/>
          </p:nvSpPr>
          <p:spPr>
            <a:xfrm>
              <a:off x="4686003" y="2850311"/>
              <a:ext cx="261245" cy="221997"/>
            </a:xfrm>
            <a:prstGeom prst="triangle">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riangle 20">
              <a:extLst>
                <a:ext uri="{FF2B5EF4-FFF2-40B4-BE49-F238E27FC236}">
                  <a16:creationId xmlns:a16="http://schemas.microsoft.com/office/drawing/2014/main" id="{245E5D8E-B223-A21C-C2F4-A531BF2A588A}"/>
                </a:ext>
              </a:extLst>
            </p:cNvPr>
            <p:cNvSpPr/>
            <p:nvPr/>
          </p:nvSpPr>
          <p:spPr>
            <a:xfrm>
              <a:off x="5751606" y="3182395"/>
              <a:ext cx="261245" cy="221997"/>
            </a:xfrm>
            <a:prstGeom prst="triangle">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2" name="Triangle 21">
              <a:extLst>
                <a:ext uri="{FF2B5EF4-FFF2-40B4-BE49-F238E27FC236}">
                  <a16:creationId xmlns:a16="http://schemas.microsoft.com/office/drawing/2014/main" id="{CBD8B82C-2B11-4859-96AF-EC36752F5F57}"/>
                </a:ext>
              </a:extLst>
            </p:cNvPr>
            <p:cNvSpPr/>
            <p:nvPr/>
          </p:nvSpPr>
          <p:spPr>
            <a:xfrm>
              <a:off x="5290992" y="2894891"/>
              <a:ext cx="261245" cy="221997"/>
            </a:xfrm>
            <a:prstGeom prst="triangle">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Triangle 22">
              <a:extLst>
                <a:ext uri="{FF2B5EF4-FFF2-40B4-BE49-F238E27FC236}">
                  <a16:creationId xmlns:a16="http://schemas.microsoft.com/office/drawing/2014/main" id="{D609BF0D-DF0E-7600-D7DB-1EC0BAB571BC}"/>
                </a:ext>
              </a:extLst>
            </p:cNvPr>
            <p:cNvSpPr/>
            <p:nvPr/>
          </p:nvSpPr>
          <p:spPr>
            <a:xfrm>
              <a:off x="4679129" y="2328986"/>
              <a:ext cx="261245" cy="221997"/>
            </a:xfrm>
            <a:prstGeom prst="triangle">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4" name="TextBox 23">
              <a:extLst>
                <a:ext uri="{FF2B5EF4-FFF2-40B4-BE49-F238E27FC236}">
                  <a16:creationId xmlns:a16="http://schemas.microsoft.com/office/drawing/2014/main" id="{3887C99A-1CA9-734D-ADDA-478806E2914F}"/>
                </a:ext>
              </a:extLst>
            </p:cNvPr>
            <p:cNvSpPr txBox="1"/>
            <p:nvPr/>
          </p:nvSpPr>
          <p:spPr>
            <a:xfrm>
              <a:off x="6845613" y="3306707"/>
              <a:ext cx="1370104" cy="404229"/>
            </a:xfrm>
            <a:prstGeom prst="rect">
              <a:avLst/>
            </a:prstGeom>
            <a:noFill/>
          </p:spPr>
          <p:txBody>
            <a:bodyPr wrap="none" rtlCol="0">
              <a:spAutoFit/>
            </a:bodyPr>
            <a:lstStyle/>
            <a:p>
              <a:r>
                <a:rPr lang="en-US" sz="1600" dirty="0"/>
                <a:t>Cost-Focus</a:t>
              </a:r>
            </a:p>
          </p:txBody>
        </p:sp>
        <p:sp>
          <p:nvSpPr>
            <p:cNvPr id="25" name="TextBox 24">
              <a:extLst>
                <a:ext uri="{FF2B5EF4-FFF2-40B4-BE49-F238E27FC236}">
                  <a16:creationId xmlns:a16="http://schemas.microsoft.com/office/drawing/2014/main" id="{BAD26C6A-A496-67A6-8E7B-9B41B6235F7C}"/>
                </a:ext>
              </a:extLst>
            </p:cNvPr>
            <p:cNvSpPr txBox="1"/>
            <p:nvPr/>
          </p:nvSpPr>
          <p:spPr>
            <a:xfrm>
              <a:off x="4679129" y="1419946"/>
              <a:ext cx="1615388" cy="404229"/>
            </a:xfrm>
            <a:prstGeom prst="rect">
              <a:avLst/>
            </a:prstGeom>
            <a:noFill/>
          </p:spPr>
          <p:txBody>
            <a:bodyPr wrap="none" rtlCol="0">
              <a:spAutoFit/>
            </a:bodyPr>
            <a:lstStyle/>
            <a:p>
              <a:r>
                <a:rPr lang="en-US" sz="1600" dirty="0"/>
                <a:t>Quality-Focus</a:t>
              </a:r>
            </a:p>
          </p:txBody>
        </p:sp>
        <p:sp>
          <p:nvSpPr>
            <p:cNvPr id="26" name="TextBox 25">
              <a:extLst>
                <a:ext uri="{FF2B5EF4-FFF2-40B4-BE49-F238E27FC236}">
                  <a16:creationId xmlns:a16="http://schemas.microsoft.com/office/drawing/2014/main" id="{A34FA920-D175-5B3F-C79C-1BBD9A3AC9ED}"/>
                </a:ext>
              </a:extLst>
            </p:cNvPr>
            <p:cNvSpPr txBox="1"/>
            <p:nvPr/>
          </p:nvSpPr>
          <p:spPr>
            <a:xfrm>
              <a:off x="6425726" y="2484506"/>
              <a:ext cx="1153745" cy="404229"/>
            </a:xfrm>
            <a:prstGeom prst="rect">
              <a:avLst/>
            </a:prstGeom>
            <a:noFill/>
          </p:spPr>
          <p:txBody>
            <a:bodyPr wrap="square" rtlCol="0">
              <a:spAutoFit/>
            </a:bodyPr>
            <a:lstStyle/>
            <a:p>
              <a:r>
                <a:rPr lang="en-US" sz="1600" dirty="0"/>
                <a:t>Balanced</a:t>
              </a:r>
            </a:p>
          </p:txBody>
        </p:sp>
        <p:cxnSp>
          <p:nvCxnSpPr>
            <p:cNvPr id="27" name="Straight Connector 26">
              <a:extLst>
                <a:ext uri="{FF2B5EF4-FFF2-40B4-BE49-F238E27FC236}">
                  <a16:creationId xmlns:a16="http://schemas.microsoft.com/office/drawing/2014/main" id="{3C5DB80F-C539-586E-B993-2528EDBA0D2A}"/>
                </a:ext>
              </a:extLst>
            </p:cNvPr>
            <p:cNvCxnSpPr>
              <a:cxnSpLocks/>
            </p:cNvCxnSpPr>
            <p:nvPr/>
          </p:nvCxnSpPr>
          <p:spPr>
            <a:xfrm flipH="1">
              <a:off x="4375232" y="1770781"/>
              <a:ext cx="637752" cy="159284"/>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CCF267DE-E7B2-1F47-4BF1-56DE964B9638}"/>
                </a:ext>
              </a:extLst>
            </p:cNvPr>
            <p:cNvCxnSpPr>
              <a:cxnSpLocks/>
              <a:endCxn id="24" idx="1"/>
            </p:cNvCxnSpPr>
            <p:nvPr/>
          </p:nvCxnSpPr>
          <p:spPr>
            <a:xfrm>
              <a:off x="6612711" y="3432178"/>
              <a:ext cx="232902" cy="76643"/>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CC939353-1329-15A3-ABBB-37E905AF0499}"/>
                </a:ext>
              </a:extLst>
            </p:cNvPr>
            <p:cNvCxnSpPr>
              <a:cxnSpLocks/>
              <a:endCxn id="26" idx="1"/>
            </p:cNvCxnSpPr>
            <p:nvPr/>
          </p:nvCxnSpPr>
          <p:spPr>
            <a:xfrm>
              <a:off x="5984513" y="2623153"/>
              <a:ext cx="441213" cy="63468"/>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98F53504-0D37-1F24-782F-A152E7167D02}"/>
                </a:ext>
              </a:extLst>
            </p:cNvPr>
            <p:cNvCxnSpPr>
              <a:cxnSpLocks/>
            </p:cNvCxnSpPr>
            <p:nvPr/>
          </p:nvCxnSpPr>
          <p:spPr>
            <a:xfrm>
              <a:off x="5229119" y="1863161"/>
              <a:ext cx="0" cy="1965206"/>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6BBF6BC3-8579-9A72-74E9-C59D75D5102A}"/>
                </a:ext>
              </a:extLst>
            </p:cNvPr>
            <p:cNvCxnSpPr>
              <a:cxnSpLocks/>
            </p:cNvCxnSpPr>
            <p:nvPr/>
          </p:nvCxnSpPr>
          <p:spPr>
            <a:xfrm>
              <a:off x="4507258" y="1863161"/>
              <a:ext cx="0" cy="1965206"/>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6F1869EF-41B7-CA80-EDA5-42D3F9851FCA}"/>
                </a:ext>
              </a:extLst>
            </p:cNvPr>
            <p:cNvSpPr txBox="1"/>
            <p:nvPr/>
          </p:nvSpPr>
          <p:spPr>
            <a:xfrm>
              <a:off x="6678517" y="1476697"/>
              <a:ext cx="2034149" cy="698213"/>
            </a:xfrm>
            <a:prstGeom prst="rect">
              <a:avLst/>
            </a:prstGeom>
            <a:noFill/>
          </p:spPr>
          <p:txBody>
            <a:bodyPr wrap="none" rtlCol="0">
              <a:spAutoFit/>
            </a:bodyPr>
            <a:lstStyle/>
            <a:p>
              <a:pPr algn="ctr"/>
              <a:r>
                <a:rPr lang="en-US" sz="1600" dirty="0"/>
                <a:t>The dashed line is </a:t>
              </a:r>
            </a:p>
            <a:p>
              <a:pPr algn="ctr"/>
              <a:r>
                <a:rPr lang="en-US" sz="1600" dirty="0"/>
                <a:t>the Pareto-Front</a:t>
              </a:r>
            </a:p>
          </p:txBody>
        </p:sp>
        <p:cxnSp>
          <p:nvCxnSpPr>
            <p:cNvPr id="33" name="Straight Connector 32">
              <a:extLst>
                <a:ext uri="{FF2B5EF4-FFF2-40B4-BE49-F238E27FC236}">
                  <a16:creationId xmlns:a16="http://schemas.microsoft.com/office/drawing/2014/main" id="{9D9B315C-F7B6-25E0-8DAD-6F95ADB80354}"/>
                </a:ext>
              </a:extLst>
            </p:cNvPr>
            <p:cNvCxnSpPr>
              <a:cxnSpLocks/>
            </p:cNvCxnSpPr>
            <p:nvPr/>
          </p:nvCxnSpPr>
          <p:spPr>
            <a:xfrm>
              <a:off x="6352614" y="1779240"/>
              <a:ext cx="456304" cy="0"/>
            </a:xfrm>
            <a:prstGeom prst="line">
              <a:avLst/>
            </a:prstGeom>
            <a:ln w="28575">
              <a:solidFill>
                <a:schemeClr val="tx1"/>
              </a:solidFill>
              <a:prstDash val="lgDash"/>
            </a:ln>
          </p:spPr>
          <p:style>
            <a:lnRef idx="2">
              <a:schemeClr val="accent1"/>
            </a:lnRef>
            <a:fillRef idx="0">
              <a:schemeClr val="accent1"/>
            </a:fillRef>
            <a:effectRef idx="1">
              <a:schemeClr val="accent1"/>
            </a:effectRef>
            <a:fontRef idx="minor">
              <a:schemeClr val="tx1"/>
            </a:fontRef>
          </p:style>
        </p:cxnSp>
      </p:grpSp>
      <p:sp>
        <p:nvSpPr>
          <p:cNvPr id="35" name="TextBox 34">
            <a:extLst>
              <a:ext uri="{FF2B5EF4-FFF2-40B4-BE49-F238E27FC236}">
                <a16:creationId xmlns:a16="http://schemas.microsoft.com/office/drawing/2014/main" id="{964DB302-A917-D74D-9551-4CD83B79C528}"/>
              </a:ext>
            </a:extLst>
          </p:cNvPr>
          <p:cNvSpPr txBox="1"/>
          <p:nvPr/>
        </p:nvSpPr>
        <p:spPr>
          <a:xfrm>
            <a:off x="127280" y="4588176"/>
            <a:ext cx="10588668" cy="369332"/>
          </a:xfrm>
          <a:prstGeom prst="rect">
            <a:avLst/>
          </a:prstGeom>
          <a:noFill/>
        </p:spPr>
        <p:txBody>
          <a:bodyPr wrap="none" rtlCol="0">
            <a:spAutoFit/>
          </a:bodyPr>
          <a:lstStyle/>
          <a:p>
            <a:r>
              <a:rPr lang="en-US" b="1" dirty="0">
                <a:solidFill>
                  <a:srgbClr val="C00000"/>
                </a:solidFill>
              </a:rPr>
              <a:t>Balanced (Default) </a:t>
            </a:r>
            <a:r>
              <a:rPr lang="en-US" dirty="0"/>
              <a:t>– </a:t>
            </a:r>
            <a:r>
              <a:rPr lang="en-US" b="1" dirty="0"/>
              <a:t>Maximizes the sum </a:t>
            </a:r>
            <a:r>
              <a:rPr lang="en-US" dirty="0"/>
              <a:t>of the normalized quality and normalized cost reduction factor. </a:t>
            </a:r>
          </a:p>
        </p:txBody>
      </p:sp>
      <p:sp>
        <p:nvSpPr>
          <p:cNvPr id="36" name="TextBox 35">
            <a:extLst>
              <a:ext uri="{FF2B5EF4-FFF2-40B4-BE49-F238E27FC236}">
                <a16:creationId xmlns:a16="http://schemas.microsoft.com/office/drawing/2014/main" id="{476CBC16-30CF-0CA2-D2DB-364162E3A50F}"/>
              </a:ext>
            </a:extLst>
          </p:cNvPr>
          <p:cNvSpPr txBox="1"/>
          <p:nvPr/>
        </p:nvSpPr>
        <p:spPr>
          <a:xfrm>
            <a:off x="129172" y="5242982"/>
            <a:ext cx="11104065" cy="369332"/>
          </a:xfrm>
          <a:prstGeom prst="rect">
            <a:avLst/>
          </a:prstGeom>
          <a:noFill/>
        </p:spPr>
        <p:txBody>
          <a:bodyPr wrap="none" rtlCol="0">
            <a:spAutoFit/>
          </a:bodyPr>
          <a:lstStyle/>
          <a:p>
            <a:r>
              <a:rPr lang="en-US" b="1" dirty="0">
                <a:solidFill>
                  <a:srgbClr val="C00000"/>
                </a:solidFill>
              </a:rPr>
              <a:t>Quality-Focus </a:t>
            </a:r>
            <a:r>
              <a:rPr lang="en-US" dirty="0"/>
              <a:t>–  </a:t>
            </a:r>
            <a:r>
              <a:rPr lang="en-US" b="1" dirty="0"/>
              <a:t>75%-25% weightage</a:t>
            </a:r>
            <a:r>
              <a:rPr lang="en-US" dirty="0"/>
              <a:t> to normalized quality and normalized cost reduction factor respectively. </a:t>
            </a:r>
          </a:p>
        </p:txBody>
      </p:sp>
      <p:sp>
        <p:nvSpPr>
          <p:cNvPr id="37" name="TextBox 36">
            <a:extLst>
              <a:ext uri="{FF2B5EF4-FFF2-40B4-BE49-F238E27FC236}">
                <a16:creationId xmlns:a16="http://schemas.microsoft.com/office/drawing/2014/main" id="{262AF30D-C755-0CA8-6EE5-33E3B7461292}"/>
              </a:ext>
            </a:extLst>
          </p:cNvPr>
          <p:cNvSpPr txBox="1"/>
          <p:nvPr/>
        </p:nvSpPr>
        <p:spPr>
          <a:xfrm>
            <a:off x="127280" y="5880844"/>
            <a:ext cx="10881505" cy="369332"/>
          </a:xfrm>
          <a:prstGeom prst="rect">
            <a:avLst/>
          </a:prstGeom>
          <a:noFill/>
        </p:spPr>
        <p:txBody>
          <a:bodyPr wrap="none" rtlCol="0">
            <a:spAutoFit/>
          </a:bodyPr>
          <a:lstStyle/>
          <a:p>
            <a:r>
              <a:rPr lang="en-US" b="1" dirty="0">
                <a:solidFill>
                  <a:srgbClr val="C00000"/>
                </a:solidFill>
              </a:rPr>
              <a:t>Cost-Focus </a:t>
            </a:r>
            <a:r>
              <a:rPr lang="en-US" dirty="0"/>
              <a:t>–  </a:t>
            </a:r>
            <a:r>
              <a:rPr lang="en-US" b="1" dirty="0"/>
              <a:t>25%-75% weightage</a:t>
            </a:r>
            <a:r>
              <a:rPr lang="en-US" dirty="0"/>
              <a:t> to normalized quality and normalized cost reduction factor respectively. </a:t>
            </a:r>
          </a:p>
        </p:txBody>
      </p:sp>
      <p:sp>
        <p:nvSpPr>
          <p:cNvPr id="2" name="Slide Number Placeholder 1">
            <a:extLst>
              <a:ext uri="{FF2B5EF4-FFF2-40B4-BE49-F238E27FC236}">
                <a16:creationId xmlns:a16="http://schemas.microsoft.com/office/drawing/2014/main" id="{90E54C3D-88B3-B73F-ED45-3FE84BC9F22B}"/>
              </a:ext>
            </a:extLst>
          </p:cNvPr>
          <p:cNvSpPr>
            <a:spLocks noGrp="1"/>
          </p:cNvSpPr>
          <p:nvPr>
            <p:ph type="sldNum" sz="quarter" idx="12"/>
          </p:nvPr>
        </p:nvSpPr>
        <p:spPr/>
        <p:txBody>
          <a:bodyPr/>
          <a:lstStyle/>
          <a:p>
            <a:fld id="{6F9C56B4-EE17-406D-85B7-8F5642CBD9E7}" type="slidenum">
              <a:rPr lang="en-US" smtClean="0"/>
              <a:t>19</a:t>
            </a:fld>
            <a:endParaRPr lang="en-US"/>
          </a:p>
        </p:txBody>
      </p:sp>
    </p:spTree>
    <p:extLst>
      <p:ext uri="{BB962C8B-B14F-4D97-AF65-F5344CB8AC3E}">
        <p14:creationId xmlns:p14="http://schemas.microsoft.com/office/powerpoint/2010/main" val="83945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E185D-7C16-0FDD-4FF7-FCE6513EA12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02ED918-21C3-6ABB-542E-C59C4311F9FB}"/>
              </a:ext>
            </a:extLst>
          </p:cNvPr>
          <p:cNvSpPr txBox="1"/>
          <p:nvPr/>
        </p:nvSpPr>
        <p:spPr>
          <a:xfrm>
            <a:off x="136278" y="1934911"/>
            <a:ext cx="1624178" cy="646331"/>
          </a:xfrm>
          <a:prstGeom prst="rect">
            <a:avLst/>
          </a:prstGeom>
          <a:noFill/>
        </p:spPr>
        <p:txBody>
          <a:bodyPr wrap="square" rtlCol="0">
            <a:spAutoFit/>
          </a:bodyPr>
          <a:lstStyle/>
          <a:p>
            <a:r>
              <a:rPr lang="en-US" dirty="0"/>
              <a:t>Phi-4-</a:t>
            </a:r>
          </a:p>
          <a:p>
            <a:r>
              <a:rPr lang="en-US" dirty="0"/>
              <a:t>mini-instruct</a:t>
            </a:r>
          </a:p>
        </p:txBody>
      </p:sp>
      <p:sp>
        <p:nvSpPr>
          <p:cNvPr id="12" name="TextBox 11">
            <a:extLst>
              <a:ext uri="{FF2B5EF4-FFF2-40B4-BE49-F238E27FC236}">
                <a16:creationId xmlns:a16="http://schemas.microsoft.com/office/drawing/2014/main" id="{0AD0F4F5-FEBB-4603-DD4A-CD4379848FDE}"/>
              </a:ext>
            </a:extLst>
          </p:cNvPr>
          <p:cNvSpPr txBox="1"/>
          <p:nvPr/>
        </p:nvSpPr>
        <p:spPr>
          <a:xfrm>
            <a:off x="2878929" y="1929223"/>
            <a:ext cx="1342444" cy="646331"/>
          </a:xfrm>
          <a:prstGeom prst="rect">
            <a:avLst/>
          </a:prstGeom>
          <a:noFill/>
        </p:spPr>
        <p:txBody>
          <a:bodyPr wrap="square" rtlCol="0">
            <a:spAutoFit/>
          </a:bodyPr>
          <a:lstStyle/>
          <a:p>
            <a:r>
              <a:rPr lang="en-US" dirty="0"/>
              <a:t>Llama-3.1-</a:t>
            </a:r>
          </a:p>
          <a:p>
            <a:r>
              <a:rPr lang="en-US" dirty="0"/>
              <a:t>8B-Instruct</a:t>
            </a:r>
          </a:p>
        </p:txBody>
      </p:sp>
      <p:sp>
        <p:nvSpPr>
          <p:cNvPr id="18" name="TextBox 17">
            <a:extLst>
              <a:ext uri="{FF2B5EF4-FFF2-40B4-BE49-F238E27FC236}">
                <a16:creationId xmlns:a16="http://schemas.microsoft.com/office/drawing/2014/main" id="{9D8E5E87-9529-6811-D5AE-50C629E8C45A}"/>
              </a:ext>
            </a:extLst>
          </p:cNvPr>
          <p:cNvSpPr txBox="1"/>
          <p:nvPr/>
        </p:nvSpPr>
        <p:spPr>
          <a:xfrm>
            <a:off x="10836879" y="1919081"/>
            <a:ext cx="1431724" cy="646331"/>
          </a:xfrm>
          <a:prstGeom prst="rect">
            <a:avLst/>
          </a:prstGeom>
          <a:noFill/>
        </p:spPr>
        <p:txBody>
          <a:bodyPr wrap="square" rtlCol="0">
            <a:spAutoFit/>
          </a:bodyPr>
          <a:lstStyle/>
          <a:p>
            <a:r>
              <a:rPr lang="en-US" dirty="0"/>
              <a:t>Llama-3.3-</a:t>
            </a:r>
          </a:p>
          <a:p>
            <a:r>
              <a:rPr lang="en-US" dirty="0"/>
              <a:t>70B-Instruct</a:t>
            </a:r>
          </a:p>
        </p:txBody>
      </p:sp>
      <p:sp>
        <p:nvSpPr>
          <p:cNvPr id="24" name="TextBox 23">
            <a:extLst>
              <a:ext uri="{FF2B5EF4-FFF2-40B4-BE49-F238E27FC236}">
                <a16:creationId xmlns:a16="http://schemas.microsoft.com/office/drawing/2014/main" id="{AE6E0E66-052C-480D-4122-942428600AE9}"/>
              </a:ext>
            </a:extLst>
          </p:cNvPr>
          <p:cNvSpPr txBox="1"/>
          <p:nvPr/>
        </p:nvSpPr>
        <p:spPr>
          <a:xfrm>
            <a:off x="5633531" y="1930944"/>
            <a:ext cx="1224666" cy="646331"/>
          </a:xfrm>
          <a:prstGeom prst="rect">
            <a:avLst/>
          </a:prstGeom>
          <a:noFill/>
        </p:spPr>
        <p:txBody>
          <a:bodyPr wrap="square">
            <a:spAutoFit/>
          </a:bodyPr>
          <a:lstStyle/>
          <a:p>
            <a:r>
              <a:rPr lang="en-US" dirty="0"/>
              <a:t>gemma-3-</a:t>
            </a:r>
          </a:p>
          <a:p>
            <a:r>
              <a:rPr lang="en-US" dirty="0"/>
              <a:t>27b-it</a:t>
            </a:r>
          </a:p>
        </p:txBody>
      </p:sp>
      <p:sp>
        <p:nvSpPr>
          <p:cNvPr id="28" name="TextBox 27">
            <a:extLst>
              <a:ext uri="{FF2B5EF4-FFF2-40B4-BE49-F238E27FC236}">
                <a16:creationId xmlns:a16="http://schemas.microsoft.com/office/drawing/2014/main" id="{ACC4BE8C-DD21-56BF-0F53-BC619787C529}"/>
              </a:ext>
            </a:extLst>
          </p:cNvPr>
          <p:cNvSpPr txBox="1"/>
          <p:nvPr/>
        </p:nvSpPr>
        <p:spPr>
          <a:xfrm>
            <a:off x="8244514" y="1897347"/>
            <a:ext cx="1442122" cy="646331"/>
          </a:xfrm>
          <a:prstGeom prst="rect">
            <a:avLst/>
          </a:prstGeom>
          <a:noFill/>
        </p:spPr>
        <p:txBody>
          <a:bodyPr wrap="square">
            <a:spAutoFit/>
          </a:bodyPr>
          <a:lstStyle/>
          <a:p>
            <a:r>
              <a:rPr lang="en-US" dirty="0"/>
              <a:t>Qwen2.5-</a:t>
            </a:r>
          </a:p>
          <a:p>
            <a:r>
              <a:rPr lang="en-US" dirty="0"/>
              <a:t>32B-Instruct</a:t>
            </a:r>
          </a:p>
        </p:txBody>
      </p:sp>
      <p:cxnSp>
        <p:nvCxnSpPr>
          <p:cNvPr id="27" name="Straight Arrow Connector 26">
            <a:extLst>
              <a:ext uri="{FF2B5EF4-FFF2-40B4-BE49-F238E27FC236}">
                <a16:creationId xmlns:a16="http://schemas.microsoft.com/office/drawing/2014/main" id="{CAF41A14-EF3A-CF4D-C97B-1D2AF956EEBC}"/>
              </a:ext>
            </a:extLst>
          </p:cNvPr>
          <p:cNvCxnSpPr>
            <a:cxnSpLocks/>
          </p:cNvCxnSpPr>
          <p:nvPr/>
        </p:nvCxnSpPr>
        <p:spPr>
          <a:xfrm>
            <a:off x="1484208" y="3222468"/>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80" name="Graphic 79" descr="Browser window outline">
            <a:extLst>
              <a:ext uri="{FF2B5EF4-FFF2-40B4-BE49-F238E27FC236}">
                <a16:creationId xmlns:a16="http://schemas.microsoft.com/office/drawing/2014/main" id="{AE3A3BA8-3BAA-2EB3-CB67-E2DAA5C92B6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5111" y="2545430"/>
            <a:ext cx="1053367" cy="1053367"/>
          </a:xfrm>
          <a:prstGeom prst="rect">
            <a:avLst/>
          </a:prstGeom>
        </p:spPr>
      </p:pic>
      <p:pic>
        <p:nvPicPr>
          <p:cNvPr id="92" name="Graphic 91" descr="Browser window outline">
            <a:extLst>
              <a:ext uri="{FF2B5EF4-FFF2-40B4-BE49-F238E27FC236}">
                <a16:creationId xmlns:a16="http://schemas.microsoft.com/office/drawing/2014/main" id="{7468D3BD-C89F-2BB5-C123-09D99A5B4D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45784" y="2545430"/>
            <a:ext cx="1053367" cy="1053367"/>
          </a:xfrm>
          <a:prstGeom prst="rect">
            <a:avLst/>
          </a:prstGeom>
        </p:spPr>
      </p:pic>
      <p:grpSp>
        <p:nvGrpSpPr>
          <p:cNvPr id="117" name="Group 116">
            <a:extLst>
              <a:ext uri="{FF2B5EF4-FFF2-40B4-BE49-F238E27FC236}">
                <a16:creationId xmlns:a16="http://schemas.microsoft.com/office/drawing/2014/main" id="{E4B2934D-9DA7-577F-2A8D-C9310A91A19E}"/>
              </a:ext>
            </a:extLst>
          </p:cNvPr>
          <p:cNvGrpSpPr/>
          <p:nvPr/>
        </p:nvGrpSpPr>
        <p:grpSpPr>
          <a:xfrm>
            <a:off x="1549218" y="2545076"/>
            <a:ext cx="1293156" cy="914400"/>
            <a:chOff x="2445942" y="458294"/>
            <a:chExt cx="1293156" cy="914400"/>
          </a:xfrm>
        </p:grpSpPr>
        <p:pic>
          <p:nvPicPr>
            <p:cNvPr id="94" name="Graphic 93" descr="Ruler outline">
              <a:extLst>
                <a:ext uri="{FF2B5EF4-FFF2-40B4-BE49-F238E27FC236}">
                  <a16:creationId xmlns:a16="http://schemas.microsoft.com/office/drawing/2014/main" id="{771596BB-AD1A-0CF7-A110-4A2E5EFE38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3495367">
              <a:off x="2555790" y="458294"/>
              <a:ext cx="914400" cy="914400"/>
            </a:xfrm>
            <a:prstGeom prst="rect">
              <a:avLst/>
            </a:prstGeom>
          </p:spPr>
        </p:pic>
        <p:grpSp>
          <p:nvGrpSpPr>
            <p:cNvPr id="98" name="Group 97">
              <a:extLst>
                <a:ext uri="{FF2B5EF4-FFF2-40B4-BE49-F238E27FC236}">
                  <a16:creationId xmlns:a16="http://schemas.microsoft.com/office/drawing/2014/main" id="{76A8EDBF-4345-2C7C-FEB6-5EBFC70F03F2}"/>
                </a:ext>
              </a:extLst>
            </p:cNvPr>
            <p:cNvGrpSpPr/>
            <p:nvPr/>
          </p:nvGrpSpPr>
          <p:grpSpPr>
            <a:xfrm>
              <a:off x="2445942" y="490902"/>
              <a:ext cx="1293156" cy="369332"/>
              <a:chOff x="2445942" y="490902"/>
              <a:chExt cx="1293156" cy="369332"/>
            </a:xfrm>
          </p:grpSpPr>
          <p:sp>
            <p:nvSpPr>
              <p:cNvPr id="95" name="TextBox 94">
                <a:extLst>
                  <a:ext uri="{FF2B5EF4-FFF2-40B4-BE49-F238E27FC236}">
                    <a16:creationId xmlns:a16="http://schemas.microsoft.com/office/drawing/2014/main" id="{2EBBD339-1EFB-7780-764E-3FFE3EA7779F}"/>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97" name="TextBox 96">
                <a:extLst>
                  <a:ext uri="{FF2B5EF4-FFF2-40B4-BE49-F238E27FC236}">
                    <a16:creationId xmlns:a16="http://schemas.microsoft.com/office/drawing/2014/main" id="{D652716C-22DF-643F-6173-AA41C406F3D5}"/>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99" name="Rectangle 98">
              <a:extLst>
                <a:ext uri="{FF2B5EF4-FFF2-40B4-BE49-F238E27FC236}">
                  <a16:creationId xmlns:a16="http://schemas.microsoft.com/office/drawing/2014/main" id="{0F4A57D0-1319-3CD8-D813-BAD431072985}"/>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0" name="Graphic 99" descr="Browser window outline">
            <a:extLst>
              <a:ext uri="{FF2B5EF4-FFF2-40B4-BE49-F238E27FC236}">
                <a16:creationId xmlns:a16="http://schemas.microsoft.com/office/drawing/2014/main" id="{4B91DC3D-6CC4-DC2D-C2FF-1B1D48A533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6488" y="2545430"/>
            <a:ext cx="1053367" cy="1053367"/>
          </a:xfrm>
          <a:prstGeom prst="rect">
            <a:avLst/>
          </a:prstGeom>
        </p:spPr>
      </p:pic>
      <p:pic>
        <p:nvPicPr>
          <p:cNvPr id="101" name="Graphic 100" descr="Browser window outline">
            <a:extLst>
              <a:ext uri="{FF2B5EF4-FFF2-40B4-BE49-F238E27FC236}">
                <a16:creationId xmlns:a16="http://schemas.microsoft.com/office/drawing/2014/main" id="{75F47176-66A6-F864-3010-28F35DC44F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31928" y="2554272"/>
            <a:ext cx="1053367" cy="1053367"/>
          </a:xfrm>
          <a:prstGeom prst="rect">
            <a:avLst/>
          </a:prstGeom>
        </p:spPr>
      </p:pic>
      <p:pic>
        <p:nvPicPr>
          <p:cNvPr id="107" name="Graphic 106" descr="Browser window outline">
            <a:extLst>
              <a:ext uri="{FF2B5EF4-FFF2-40B4-BE49-F238E27FC236}">
                <a16:creationId xmlns:a16="http://schemas.microsoft.com/office/drawing/2014/main" id="{95CA51C4-A248-B535-3364-83374DE870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44099" y="2555662"/>
            <a:ext cx="1053367" cy="1053367"/>
          </a:xfrm>
          <a:prstGeom prst="rect">
            <a:avLst/>
          </a:prstGeom>
        </p:spPr>
      </p:pic>
      <p:grpSp>
        <p:nvGrpSpPr>
          <p:cNvPr id="121" name="Group 120">
            <a:extLst>
              <a:ext uri="{FF2B5EF4-FFF2-40B4-BE49-F238E27FC236}">
                <a16:creationId xmlns:a16="http://schemas.microsoft.com/office/drawing/2014/main" id="{44747123-8702-4CC3-D0F1-DD9C2BF8B5DB}"/>
              </a:ext>
            </a:extLst>
          </p:cNvPr>
          <p:cNvGrpSpPr/>
          <p:nvPr/>
        </p:nvGrpSpPr>
        <p:grpSpPr>
          <a:xfrm>
            <a:off x="4214978" y="2540315"/>
            <a:ext cx="1293156" cy="914400"/>
            <a:chOff x="2445942" y="458294"/>
            <a:chExt cx="1293156" cy="914400"/>
          </a:xfrm>
        </p:grpSpPr>
        <p:pic>
          <p:nvPicPr>
            <p:cNvPr id="122" name="Graphic 121" descr="Ruler outline">
              <a:extLst>
                <a:ext uri="{FF2B5EF4-FFF2-40B4-BE49-F238E27FC236}">
                  <a16:creationId xmlns:a16="http://schemas.microsoft.com/office/drawing/2014/main" id="{D6178C89-B453-A5E4-7ECB-F790243884C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3495367">
              <a:off x="2555790" y="458294"/>
              <a:ext cx="914400" cy="914400"/>
            </a:xfrm>
            <a:prstGeom prst="rect">
              <a:avLst/>
            </a:prstGeom>
          </p:spPr>
        </p:pic>
        <p:grpSp>
          <p:nvGrpSpPr>
            <p:cNvPr id="123" name="Group 122">
              <a:extLst>
                <a:ext uri="{FF2B5EF4-FFF2-40B4-BE49-F238E27FC236}">
                  <a16:creationId xmlns:a16="http://schemas.microsoft.com/office/drawing/2014/main" id="{C4A5397D-B1C1-8E2F-258D-112D13738946}"/>
                </a:ext>
              </a:extLst>
            </p:cNvPr>
            <p:cNvGrpSpPr/>
            <p:nvPr/>
          </p:nvGrpSpPr>
          <p:grpSpPr>
            <a:xfrm>
              <a:off x="2445942" y="490902"/>
              <a:ext cx="1293156" cy="369332"/>
              <a:chOff x="2445942" y="490902"/>
              <a:chExt cx="1293156" cy="369332"/>
            </a:xfrm>
          </p:grpSpPr>
          <p:sp>
            <p:nvSpPr>
              <p:cNvPr id="125" name="TextBox 124">
                <a:extLst>
                  <a:ext uri="{FF2B5EF4-FFF2-40B4-BE49-F238E27FC236}">
                    <a16:creationId xmlns:a16="http://schemas.microsoft.com/office/drawing/2014/main" id="{C8ECCB8D-7349-285F-BC35-B3381361D787}"/>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126" name="TextBox 125">
                <a:extLst>
                  <a:ext uri="{FF2B5EF4-FFF2-40B4-BE49-F238E27FC236}">
                    <a16:creationId xmlns:a16="http://schemas.microsoft.com/office/drawing/2014/main" id="{B8EB8553-0AA8-A529-42E6-9B5DCDF3CC8B}"/>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124" name="Rectangle 123">
              <a:extLst>
                <a:ext uri="{FF2B5EF4-FFF2-40B4-BE49-F238E27FC236}">
                  <a16:creationId xmlns:a16="http://schemas.microsoft.com/office/drawing/2014/main" id="{369A643B-6D04-AD73-6F18-DD5BC057E954}"/>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27" name="Straight Arrow Connector 126">
            <a:extLst>
              <a:ext uri="{FF2B5EF4-FFF2-40B4-BE49-F238E27FC236}">
                <a16:creationId xmlns:a16="http://schemas.microsoft.com/office/drawing/2014/main" id="{816C2968-38CE-556E-71DF-930DAFABE9A3}"/>
              </a:ext>
            </a:extLst>
          </p:cNvPr>
          <p:cNvCxnSpPr>
            <a:cxnSpLocks/>
          </p:cNvCxnSpPr>
          <p:nvPr/>
        </p:nvCxnSpPr>
        <p:spPr>
          <a:xfrm>
            <a:off x="4192315" y="3222468"/>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nvGrpSpPr>
          <p:cNvPr id="128" name="Group 127">
            <a:extLst>
              <a:ext uri="{FF2B5EF4-FFF2-40B4-BE49-F238E27FC236}">
                <a16:creationId xmlns:a16="http://schemas.microsoft.com/office/drawing/2014/main" id="{535CF932-F6BB-66CE-F933-DFCF088E593F}"/>
              </a:ext>
            </a:extLst>
          </p:cNvPr>
          <p:cNvGrpSpPr/>
          <p:nvPr/>
        </p:nvGrpSpPr>
        <p:grpSpPr>
          <a:xfrm>
            <a:off x="6901124" y="2503861"/>
            <a:ext cx="1293156" cy="914400"/>
            <a:chOff x="2445942" y="458294"/>
            <a:chExt cx="1293156" cy="914400"/>
          </a:xfrm>
        </p:grpSpPr>
        <p:pic>
          <p:nvPicPr>
            <p:cNvPr id="129" name="Graphic 128" descr="Ruler outline">
              <a:extLst>
                <a:ext uri="{FF2B5EF4-FFF2-40B4-BE49-F238E27FC236}">
                  <a16:creationId xmlns:a16="http://schemas.microsoft.com/office/drawing/2014/main" id="{8DFAAA0B-3E73-951A-9DF2-4BC2F3073D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3495367">
              <a:off x="2555790" y="458294"/>
              <a:ext cx="914400" cy="914400"/>
            </a:xfrm>
            <a:prstGeom prst="rect">
              <a:avLst/>
            </a:prstGeom>
          </p:spPr>
        </p:pic>
        <p:grpSp>
          <p:nvGrpSpPr>
            <p:cNvPr id="130" name="Group 129">
              <a:extLst>
                <a:ext uri="{FF2B5EF4-FFF2-40B4-BE49-F238E27FC236}">
                  <a16:creationId xmlns:a16="http://schemas.microsoft.com/office/drawing/2014/main" id="{B8B6B69F-1F41-DABE-DCA6-E98DC7C7B4D8}"/>
                </a:ext>
              </a:extLst>
            </p:cNvPr>
            <p:cNvGrpSpPr/>
            <p:nvPr/>
          </p:nvGrpSpPr>
          <p:grpSpPr>
            <a:xfrm>
              <a:off x="2445942" y="490902"/>
              <a:ext cx="1293156" cy="369332"/>
              <a:chOff x="2445942" y="490902"/>
              <a:chExt cx="1293156" cy="369332"/>
            </a:xfrm>
          </p:grpSpPr>
          <p:sp>
            <p:nvSpPr>
              <p:cNvPr id="132" name="TextBox 131">
                <a:extLst>
                  <a:ext uri="{FF2B5EF4-FFF2-40B4-BE49-F238E27FC236}">
                    <a16:creationId xmlns:a16="http://schemas.microsoft.com/office/drawing/2014/main" id="{1FE41B5F-792C-4475-523E-6BF7A6CC1FA7}"/>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133" name="TextBox 132">
                <a:extLst>
                  <a:ext uri="{FF2B5EF4-FFF2-40B4-BE49-F238E27FC236}">
                    <a16:creationId xmlns:a16="http://schemas.microsoft.com/office/drawing/2014/main" id="{8B1303A7-C9FB-B174-E3C0-9EF8A78D3060}"/>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131" name="Rectangle 130">
              <a:extLst>
                <a:ext uri="{FF2B5EF4-FFF2-40B4-BE49-F238E27FC236}">
                  <a16:creationId xmlns:a16="http://schemas.microsoft.com/office/drawing/2014/main" id="{D2321613-786B-3E96-A697-976E93E5A670}"/>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4" name="Straight Arrow Connector 133">
            <a:extLst>
              <a:ext uri="{FF2B5EF4-FFF2-40B4-BE49-F238E27FC236}">
                <a16:creationId xmlns:a16="http://schemas.microsoft.com/office/drawing/2014/main" id="{D41723ED-E900-1D82-AD7B-1439B5C66B70}"/>
              </a:ext>
            </a:extLst>
          </p:cNvPr>
          <p:cNvCxnSpPr>
            <a:cxnSpLocks/>
          </p:cNvCxnSpPr>
          <p:nvPr/>
        </p:nvCxnSpPr>
        <p:spPr>
          <a:xfrm>
            <a:off x="6878461" y="3186014"/>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nvGrpSpPr>
          <p:cNvPr id="135" name="Group 134">
            <a:extLst>
              <a:ext uri="{FF2B5EF4-FFF2-40B4-BE49-F238E27FC236}">
                <a16:creationId xmlns:a16="http://schemas.microsoft.com/office/drawing/2014/main" id="{DD8B9548-C882-7D34-C76C-67C683048FC7}"/>
              </a:ext>
            </a:extLst>
          </p:cNvPr>
          <p:cNvGrpSpPr/>
          <p:nvPr/>
        </p:nvGrpSpPr>
        <p:grpSpPr>
          <a:xfrm>
            <a:off x="9405970" y="2475930"/>
            <a:ext cx="1293156" cy="914400"/>
            <a:chOff x="2445942" y="458294"/>
            <a:chExt cx="1293156" cy="914400"/>
          </a:xfrm>
        </p:grpSpPr>
        <p:pic>
          <p:nvPicPr>
            <p:cNvPr id="136" name="Graphic 135" descr="Ruler outline">
              <a:extLst>
                <a:ext uri="{FF2B5EF4-FFF2-40B4-BE49-F238E27FC236}">
                  <a16:creationId xmlns:a16="http://schemas.microsoft.com/office/drawing/2014/main" id="{D1DF4F75-4F29-8C4A-FA1C-C775D01DDAF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3495367">
              <a:off x="2555790" y="458294"/>
              <a:ext cx="914400" cy="914400"/>
            </a:xfrm>
            <a:prstGeom prst="rect">
              <a:avLst/>
            </a:prstGeom>
          </p:spPr>
        </p:pic>
        <p:grpSp>
          <p:nvGrpSpPr>
            <p:cNvPr id="137" name="Group 136">
              <a:extLst>
                <a:ext uri="{FF2B5EF4-FFF2-40B4-BE49-F238E27FC236}">
                  <a16:creationId xmlns:a16="http://schemas.microsoft.com/office/drawing/2014/main" id="{C73AB9D6-1D39-8391-2BAB-5779D9B19C00}"/>
                </a:ext>
              </a:extLst>
            </p:cNvPr>
            <p:cNvGrpSpPr/>
            <p:nvPr/>
          </p:nvGrpSpPr>
          <p:grpSpPr>
            <a:xfrm>
              <a:off x="2445942" y="490902"/>
              <a:ext cx="1293156" cy="369332"/>
              <a:chOff x="2445942" y="490902"/>
              <a:chExt cx="1293156" cy="369332"/>
            </a:xfrm>
          </p:grpSpPr>
          <p:sp>
            <p:nvSpPr>
              <p:cNvPr id="139" name="TextBox 138">
                <a:extLst>
                  <a:ext uri="{FF2B5EF4-FFF2-40B4-BE49-F238E27FC236}">
                    <a16:creationId xmlns:a16="http://schemas.microsoft.com/office/drawing/2014/main" id="{CE48D063-6CC5-0920-0893-C07DE3D7F301}"/>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140" name="TextBox 139">
                <a:extLst>
                  <a:ext uri="{FF2B5EF4-FFF2-40B4-BE49-F238E27FC236}">
                    <a16:creationId xmlns:a16="http://schemas.microsoft.com/office/drawing/2014/main" id="{5A4977F5-BFF7-A48E-6148-030856CA3D41}"/>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138" name="Rectangle 137">
              <a:extLst>
                <a:ext uri="{FF2B5EF4-FFF2-40B4-BE49-F238E27FC236}">
                  <a16:creationId xmlns:a16="http://schemas.microsoft.com/office/drawing/2014/main" id="{A8CAB721-460A-5109-6A39-065842E39846}"/>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1" name="Straight Arrow Connector 140">
            <a:extLst>
              <a:ext uri="{FF2B5EF4-FFF2-40B4-BE49-F238E27FC236}">
                <a16:creationId xmlns:a16="http://schemas.microsoft.com/office/drawing/2014/main" id="{7AAFFD92-B10C-E9F2-81E8-A9C16EAF68AA}"/>
              </a:ext>
            </a:extLst>
          </p:cNvPr>
          <p:cNvCxnSpPr>
            <a:cxnSpLocks/>
          </p:cNvCxnSpPr>
          <p:nvPr/>
        </p:nvCxnSpPr>
        <p:spPr>
          <a:xfrm>
            <a:off x="9383307" y="3158083"/>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64" name="Straight Arrow Connector 163">
            <a:extLst>
              <a:ext uri="{FF2B5EF4-FFF2-40B4-BE49-F238E27FC236}">
                <a16:creationId xmlns:a16="http://schemas.microsoft.com/office/drawing/2014/main" id="{41803565-0B21-28C3-4DBC-B9C267FB07E6}"/>
              </a:ext>
            </a:extLst>
          </p:cNvPr>
          <p:cNvCxnSpPr>
            <a:cxnSpLocks/>
          </p:cNvCxnSpPr>
          <p:nvPr/>
        </p:nvCxnSpPr>
        <p:spPr>
          <a:xfrm>
            <a:off x="11354404" y="3473981"/>
            <a:ext cx="0" cy="1449969"/>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grpSp>
        <p:nvGrpSpPr>
          <p:cNvPr id="165" name="Group 164">
            <a:extLst>
              <a:ext uri="{FF2B5EF4-FFF2-40B4-BE49-F238E27FC236}">
                <a16:creationId xmlns:a16="http://schemas.microsoft.com/office/drawing/2014/main" id="{B2FED514-440D-653D-C08A-538D9BABB957}"/>
              </a:ext>
            </a:extLst>
          </p:cNvPr>
          <p:cNvGrpSpPr/>
          <p:nvPr/>
        </p:nvGrpSpPr>
        <p:grpSpPr>
          <a:xfrm>
            <a:off x="11174389" y="3629133"/>
            <a:ext cx="1199301" cy="1068912"/>
            <a:chOff x="1413090" y="3555189"/>
            <a:chExt cx="1199301" cy="1068912"/>
          </a:xfrm>
        </p:grpSpPr>
        <p:grpSp>
          <p:nvGrpSpPr>
            <p:cNvPr id="166" name="Group 165">
              <a:extLst>
                <a:ext uri="{FF2B5EF4-FFF2-40B4-BE49-F238E27FC236}">
                  <a16:creationId xmlns:a16="http://schemas.microsoft.com/office/drawing/2014/main" id="{2AC402F4-5665-0EF9-930F-5D7D6D718BAA}"/>
                </a:ext>
              </a:extLst>
            </p:cNvPr>
            <p:cNvGrpSpPr/>
            <p:nvPr/>
          </p:nvGrpSpPr>
          <p:grpSpPr>
            <a:xfrm rot="-60000">
              <a:off x="1413090" y="3555189"/>
              <a:ext cx="1199301" cy="1068912"/>
              <a:chOff x="1405883" y="3527558"/>
              <a:chExt cx="1199301" cy="1068912"/>
            </a:xfrm>
          </p:grpSpPr>
          <p:pic>
            <p:nvPicPr>
              <p:cNvPr id="168" name="Graphic 167" descr="Ruler outline">
                <a:extLst>
                  <a:ext uri="{FF2B5EF4-FFF2-40B4-BE49-F238E27FC236}">
                    <a16:creationId xmlns:a16="http://schemas.microsoft.com/office/drawing/2014/main" id="{98E53643-5EC2-FF5D-58DD-F781BE88D26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8960622">
                <a:off x="1405883" y="3611448"/>
                <a:ext cx="914400" cy="914400"/>
              </a:xfrm>
              <a:prstGeom prst="rect">
                <a:avLst/>
              </a:prstGeom>
            </p:spPr>
          </p:pic>
          <p:sp>
            <p:nvSpPr>
              <p:cNvPr id="169" name="TextBox 168">
                <a:extLst>
                  <a:ext uri="{FF2B5EF4-FFF2-40B4-BE49-F238E27FC236}">
                    <a16:creationId xmlns:a16="http://schemas.microsoft.com/office/drawing/2014/main" id="{B2FB6A01-4849-5CDA-8B3B-B2BC95FCFF1B}"/>
                  </a:ext>
                </a:extLst>
              </p:cNvPr>
              <p:cNvSpPr txBox="1"/>
              <p:nvPr/>
            </p:nvSpPr>
            <p:spPr>
              <a:xfrm>
                <a:off x="1998429" y="3527558"/>
                <a:ext cx="308098" cy="369332"/>
              </a:xfrm>
              <a:prstGeom prst="rect">
                <a:avLst/>
              </a:prstGeom>
              <a:noFill/>
            </p:spPr>
            <p:txBody>
              <a:bodyPr wrap="none" rtlCol="0">
                <a:spAutoFit/>
              </a:bodyPr>
              <a:lstStyle/>
              <a:p>
                <a:r>
                  <a:rPr lang="en-US" dirty="0"/>
                  <a:t>0</a:t>
                </a:r>
              </a:p>
            </p:txBody>
          </p:sp>
          <p:sp>
            <p:nvSpPr>
              <p:cNvPr id="170" name="TextBox 169">
                <a:extLst>
                  <a:ext uri="{FF2B5EF4-FFF2-40B4-BE49-F238E27FC236}">
                    <a16:creationId xmlns:a16="http://schemas.microsoft.com/office/drawing/2014/main" id="{9773CDC5-3FBE-DF3F-39E8-711B736BD9CF}"/>
                  </a:ext>
                </a:extLst>
              </p:cNvPr>
              <p:cNvSpPr txBox="1"/>
              <p:nvPr/>
            </p:nvSpPr>
            <p:spPr>
              <a:xfrm>
                <a:off x="1945868" y="4227138"/>
                <a:ext cx="659316" cy="369332"/>
              </a:xfrm>
              <a:prstGeom prst="rect">
                <a:avLst/>
              </a:prstGeom>
              <a:noFill/>
            </p:spPr>
            <p:txBody>
              <a:bodyPr wrap="square">
                <a:spAutoFit/>
              </a:bodyPr>
              <a:lstStyle/>
              <a:p>
                <a:r>
                  <a:rPr lang="en-US" dirty="0"/>
                  <a:t>100</a:t>
                </a:r>
              </a:p>
            </p:txBody>
          </p:sp>
        </p:grpSp>
        <p:sp>
          <p:nvSpPr>
            <p:cNvPr id="167" name="Rectangle 166">
              <a:extLst>
                <a:ext uri="{FF2B5EF4-FFF2-40B4-BE49-F238E27FC236}">
                  <a16:creationId xmlns:a16="http://schemas.microsoft.com/office/drawing/2014/main" id="{090AC300-6C5C-139C-89B5-CA19D184E620}"/>
                </a:ext>
              </a:extLst>
            </p:cNvPr>
            <p:cNvSpPr/>
            <p:nvPr/>
          </p:nvSpPr>
          <p:spPr>
            <a:xfrm rot="5400000" flipV="1">
              <a:off x="1511261" y="3965624"/>
              <a:ext cx="704088" cy="125600"/>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7" name="Graphic 176" descr="Label outline">
            <a:extLst>
              <a:ext uri="{FF2B5EF4-FFF2-40B4-BE49-F238E27FC236}">
                <a16:creationId xmlns:a16="http://schemas.microsoft.com/office/drawing/2014/main" id="{07510087-1220-10F3-3C4C-C3225FEF77C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26052" y="4907768"/>
            <a:ext cx="620712" cy="620712"/>
          </a:xfrm>
          <a:prstGeom prst="rect">
            <a:avLst/>
          </a:prstGeom>
        </p:spPr>
      </p:pic>
      <p:sp>
        <p:nvSpPr>
          <p:cNvPr id="178" name="TextBox 177">
            <a:extLst>
              <a:ext uri="{FF2B5EF4-FFF2-40B4-BE49-F238E27FC236}">
                <a16:creationId xmlns:a16="http://schemas.microsoft.com/office/drawing/2014/main" id="{720E66F6-F427-0BB0-D7AA-4EE7D0515405}"/>
              </a:ext>
            </a:extLst>
          </p:cNvPr>
          <p:cNvSpPr txBox="1"/>
          <p:nvPr/>
        </p:nvSpPr>
        <p:spPr>
          <a:xfrm>
            <a:off x="10818602" y="5409738"/>
            <a:ext cx="1424749" cy="646331"/>
          </a:xfrm>
          <a:prstGeom prst="rect">
            <a:avLst/>
          </a:prstGeom>
          <a:noFill/>
        </p:spPr>
        <p:txBody>
          <a:bodyPr wrap="none" rtlCol="0">
            <a:spAutoFit/>
          </a:bodyPr>
          <a:lstStyle/>
          <a:p>
            <a:pPr algn="ctr"/>
            <a:r>
              <a:rPr lang="en-US" dirty="0"/>
              <a:t>Priority label</a:t>
            </a:r>
          </a:p>
          <a:p>
            <a:pPr algn="ctr"/>
            <a:r>
              <a:rPr lang="en-US" dirty="0"/>
              <a:t>(1 - 5 )</a:t>
            </a:r>
          </a:p>
        </p:txBody>
      </p:sp>
      <p:pic>
        <p:nvPicPr>
          <p:cNvPr id="3" name="Graphic 2" descr="Close with solid fill">
            <a:extLst>
              <a:ext uri="{FF2B5EF4-FFF2-40B4-BE49-F238E27FC236}">
                <a16:creationId xmlns:a16="http://schemas.microsoft.com/office/drawing/2014/main" id="{7FE2A115-5127-802F-DD06-4B1B497C5B1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940286" y="3219638"/>
            <a:ext cx="319196" cy="319196"/>
          </a:xfrm>
          <a:prstGeom prst="rect">
            <a:avLst/>
          </a:prstGeom>
        </p:spPr>
      </p:pic>
      <p:pic>
        <p:nvPicPr>
          <p:cNvPr id="4" name="Graphic 3" descr="Close with solid fill">
            <a:extLst>
              <a:ext uri="{FF2B5EF4-FFF2-40B4-BE49-F238E27FC236}">
                <a16:creationId xmlns:a16="http://schemas.microsoft.com/office/drawing/2014/main" id="{9F926D7D-9F83-66D6-6184-AB7BDFB7D7E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55375" y="3210202"/>
            <a:ext cx="319196" cy="319196"/>
          </a:xfrm>
          <a:prstGeom prst="rect">
            <a:avLst/>
          </a:prstGeom>
        </p:spPr>
      </p:pic>
      <p:pic>
        <p:nvPicPr>
          <p:cNvPr id="5" name="Graphic 4" descr="Close with solid fill">
            <a:extLst>
              <a:ext uri="{FF2B5EF4-FFF2-40B4-BE49-F238E27FC236}">
                <a16:creationId xmlns:a16="http://schemas.microsoft.com/office/drawing/2014/main" id="{ADEF80DE-6D78-4A63-639D-19F653964B4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40218" y="3192423"/>
            <a:ext cx="319196" cy="319196"/>
          </a:xfrm>
          <a:prstGeom prst="rect">
            <a:avLst/>
          </a:prstGeom>
        </p:spPr>
      </p:pic>
      <p:pic>
        <p:nvPicPr>
          <p:cNvPr id="6" name="Graphic 5" descr="Close with solid fill">
            <a:extLst>
              <a:ext uri="{FF2B5EF4-FFF2-40B4-BE49-F238E27FC236}">
                <a16:creationId xmlns:a16="http://schemas.microsoft.com/office/drawing/2014/main" id="{6A2003A1-564A-AD1C-E466-96326625CD2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93598" y="3167720"/>
            <a:ext cx="319196" cy="319196"/>
          </a:xfrm>
          <a:prstGeom prst="rect">
            <a:avLst/>
          </a:prstGeom>
        </p:spPr>
      </p:pic>
      <p:pic>
        <p:nvPicPr>
          <p:cNvPr id="7" name="Graphic 6" descr="Checkmark with solid fill">
            <a:extLst>
              <a:ext uri="{FF2B5EF4-FFF2-40B4-BE49-F238E27FC236}">
                <a16:creationId xmlns:a16="http://schemas.microsoft.com/office/drawing/2014/main" id="{6C232B25-7F91-2F01-582D-BC1C60C08CB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64684" y="4110999"/>
            <a:ext cx="319196" cy="319196"/>
          </a:xfrm>
          <a:prstGeom prst="rect">
            <a:avLst/>
          </a:prstGeom>
        </p:spPr>
      </p:pic>
      <p:sp>
        <p:nvSpPr>
          <p:cNvPr id="8" name="Title 1">
            <a:extLst>
              <a:ext uri="{FF2B5EF4-FFF2-40B4-BE49-F238E27FC236}">
                <a16:creationId xmlns:a16="http://schemas.microsoft.com/office/drawing/2014/main" id="{D1A143D5-FABA-FD5E-DBF0-E99B13C5EF9D}"/>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Cascaded SLM inference for Priority Label</a:t>
            </a:r>
          </a:p>
        </p:txBody>
      </p:sp>
      <p:pic>
        <p:nvPicPr>
          <p:cNvPr id="10" name="Graphic 9" descr="Email with solid fill">
            <a:extLst>
              <a:ext uri="{FF2B5EF4-FFF2-40B4-BE49-F238E27FC236}">
                <a16:creationId xmlns:a16="http://schemas.microsoft.com/office/drawing/2014/main" id="{6E56A873-DBEC-C3FD-31BA-14D467204A9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02929" y="1238462"/>
            <a:ext cx="424454" cy="424454"/>
          </a:xfrm>
          <a:prstGeom prst="rect">
            <a:avLst/>
          </a:prstGeom>
        </p:spPr>
      </p:pic>
      <p:cxnSp>
        <p:nvCxnSpPr>
          <p:cNvPr id="13" name="Straight Arrow Connector 12">
            <a:extLst>
              <a:ext uri="{FF2B5EF4-FFF2-40B4-BE49-F238E27FC236}">
                <a16:creationId xmlns:a16="http://schemas.microsoft.com/office/drawing/2014/main" id="{D3CF35E3-D01C-A859-3571-9612BD17A9A0}"/>
              </a:ext>
            </a:extLst>
          </p:cNvPr>
          <p:cNvCxnSpPr>
            <a:cxnSpLocks/>
          </p:cNvCxnSpPr>
          <p:nvPr/>
        </p:nvCxnSpPr>
        <p:spPr>
          <a:xfrm>
            <a:off x="897360" y="1662916"/>
            <a:ext cx="0" cy="37098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F1BD127E-4C8A-9B1F-DD84-7F2338F1613F}"/>
              </a:ext>
            </a:extLst>
          </p:cNvPr>
          <p:cNvGrpSpPr/>
          <p:nvPr/>
        </p:nvGrpSpPr>
        <p:grpSpPr>
          <a:xfrm>
            <a:off x="6848932" y="6366953"/>
            <a:ext cx="782940" cy="635899"/>
            <a:chOff x="1739397" y="5006717"/>
            <a:chExt cx="1377818" cy="1037174"/>
          </a:xfrm>
        </p:grpSpPr>
        <p:pic>
          <p:nvPicPr>
            <p:cNvPr id="23" name="Graphic 22" descr="Ruler outline">
              <a:extLst>
                <a:ext uri="{FF2B5EF4-FFF2-40B4-BE49-F238E27FC236}">
                  <a16:creationId xmlns:a16="http://schemas.microsoft.com/office/drawing/2014/main" id="{EBC0627A-ABC9-BABA-66E5-44C0ECAA25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3500000">
              <a:off x="1808047" y="5129007"/>
              <a:ext cx="885134" cy="944634"/>
            </a:xfrm>
            <a:prstGeom prst="rect">
              <a:avLst/>
            </a:prstGeom>
          </p:spPr>
        </p:pic>
        <p:grpSp>
          <p:nvGrpSpPr>
            <p:cNvPr id="25" name="Group 24">
              <a:extLst>
                <a:ext uri="{FF2B5EF4-FFF2-40B4-BE49-F238E27FC236}">
                  <a16:creationId xmlns:a16="http://schemas.microsoft.com/office/drawing/2014/main" id="{49A35B54-B9B2-21D8-1054-20F41A9D3BEF}"/>
                </a:ext>
              </a:extLst>
            </p:cNvPr>
            <p:cNvGrpSpPr/>
            <p:nvPr/>
          </p:nvGrpSpPr>
          <p:grpSpPr>
            <a:xfrm>
              <a:off x="1739397" y="5006717"/>
              <a:ext cx="1377818" cy="537433"/>
              <a:chOff x="2501773" y="320887"/>
              <a:chExt cx="1377818" cy="537433"/>
            </a:xfrm>
          </p:grpSpPr>
          <p:sp>
            <p:nvSpPr>
              <p:cNvPr id="29" name="TextBox 28">
                <a:extLst>
                  <a:ext uri="{FF2B5EF4-FFF2-40B4-BE49-F238E27FC236}">
                    <a16:creationId xmlns:a16="http://schemas.microsoft.com/office/drawing/2014/main" id="{8F58BB12-F658-37F6-5F32-1F3263A63B29}"/>
                  </a:ext>
                </a:extLst>
              </p:cNvPr>
              <p:cNvSpPr txBox="1"/>
              <p:nvPr/>
            </p:nvSpPr>
            <p:spPr>
              <a:xfrm flipV="1">
                <a:off x="2501773" y="320887"/>
                <a:ext cx="313334" cy="527094"/>
              </a:xfrm>
              <a:prstGeom prst="rect">
                <a:avLst/>
              </a:prstGeom>
              <a:noFill/>
            </p:spPr>
            <p:txBody>
              <a:bodyPr wrap="square" rtlCol="0">
                <a:spAutoFit/>
              </a:bodyPr>
              <a:lstStyle/>
              <a:p>
                <a:r>
                  <a:rPr lang="en-US" sz="1500" dirty="0"/>
                  <a:t>0</a:t>
                </a:r>
              </a:p>
            </p:txBody>
          </p:sp>
          <p:sp>
            <p:nvSpPr>
              <p:cNvPr id="30" name="TextBox 29">
                <a:extLst>
                  <a:ext uri="{FF2B5EF4-FFF2-40B4-BE49-F238E27FC236}">
                    <a16:creationId xmlns:a16="http://schemas.microsoft.com/office/drawing/2014/main" id="{DF4527A5-B975-71EF-571B-5465C671F5BC}"/>
                  </a:ext>
                </a:extLst>
              </p:cNvPr>
              <p:cNvSpPr txBox="1"/>
              <p:nvPr/>
            </p:nvSpPr>
            <p:spPr>
              <a:xfrm>
                <a:off x="3012990" y="331226"/>
                <a:ext cx="866601" cy="527094"/>
              </a:xfrm>
              <a:prstGeom prst="rect">
                <a:avLst/>
              </a:prstGeom>
              <a:noFill/>
            </p:spPr>
            <p:txBody>
              <a:bodyPr wrap="none" rtlCol="0">
                <a:spAutoFit/>
              </a:bodyPr>
              <a:lstStyle/>
              <a:p>
                <a:r>
                  <a:rPr lang="en-US" sz="1500" dirty="0"/>
                  <a:t>100</a:t>
                </a:r>
              </a:p>
            </p:txBody>
          </p:sp>
        </p:grpSp>
      </p:grpSp>
      <p:sp>
        <p:nvSpPr>
          <p:cNvPr id="31" name="TextBox 30">
            <a:extLst>
              <a:ext uri="{FF2B5EF4-FFF2-40B4-BE49-F238E27FC236}">
                <a16:creationId xmlns:a16="http://schemas.microsoft.com/office/drawing/2014/main" id="{CA357955-2D69-C6A3-E7A8-DA92F0450129}"/>
              </a:ext>
            </a:extLst>
          </p:cNvPr>
          <p:cNvSpPr txBox="1"/>
          <p:nvPr/>
        </p:nvSpPr>
        <p:spPr>
          <a:xfrm>
            <a:off x="7388008" y="6579198"/>
            <a:ext cx="4404498" cy="323165"/>
          </a:xfrm>
          <a:prstGeom prst="rect">
            <a:avLst/>
          </a:prstGeom>
          <a:noFill/>
        </p:spPr>
        <p:txBody>
          <a:bodyPr wrap="square" rtlCol="0">
            <a:spAutoFit/>
          </a:bodyPr>
          <a:lstStyle/>
          <a:p>
            <a:r>
              <a:rPr lang="en-US" sz="1500" dirty="0"/>
              <a:t>: Token log probs -&gt; 0 to 100 linear confidence scale</a:t>
            </a:r>
          </a:p>
        </p:txBody>
      </p:sp>
      <p:pic>
        <p:nvPicPr>
          <p:cNvPr id="14" name="Graphic 13" descr="Circular flowchart outline">
            <a:extLst>
              <a:ext uri="{FF2B5EF4-FFF2-40B4-BE49-F238E27FC236}">
                <a16:creationId xmlns:a16="http://schemas.microsoft.com/office/drawing/2014/main" id="{502959AD-19B9-D4D3-BBDC-3D624A85192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177546" y="2855949"/>
            <a:ext cx="579772" cy="579772"/>
          </a:xfrm>
          <a:prstGeom prst="rect">
            <a:avLst/>
          </a:prstGeom>
        </p:spPr>
      </p:pic>
      <p:pic>
        <p:nvPicPr>
          <p:cNvPr id="15" name="Graphic 14" descr="Circular flowchart outline">
            <a:extLst>
              <a:ext uri="{FF2B5EF4-FFF2-40B4-BE49-F238E27FC236}">
                <a16:creationId xmlns:a16="http://schemas.microsoft.com/office/drawing/2014/main" id="{3BEE2266-E039-7432-0F47-60214572A55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72150" y="2860634"/>
            <a:ext cx="579772" cy="579772"/>
          </a:xfrm>
          <a:prstGeom prst="rect">
            <a:avLst/>
          </a:prstGeom>
        </p:spPr>
      </p:pic>
      <p:pic>
        <p:nvPicPr>
          <p:cNvPr id="16" name="Graphic 15" descr="Circular flowchart outline">
            <a:extLst>
              <a:ext uri="{FF2B5EF4-FFF2-40B4-BE49-F238E27FC236}">
                <a16:creationId xmlns:a16="http://schemas.microsoft.com/office/drawing/2014/main" id="{BD42D446-1FAB-10E0-38CD-23CB6CD1D0E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881414" y="2855949"/>
            <a:ext cx="579772" cy="579772"/>
          </a:xfrm>
          <a:prstGeom prst="rect">
            <a:avLst/>
          </a:prstGeom>
        </p:spPr>
      </p:pic>
      <p:pic>
        <p:nvPicPr>
          <p:cNvPr id="17" name="Graphic 16" descr="Circular flowchart outline">
            <a:extLst>
              <a:ext uri="{FF2B5EF4-FFF2-40B4-BE49-F238E27FC236}">
                <a16:creationId xmlns:a16="http://schemas.microsoft.com/office/drawing/2014/main" id="{A17835A8-6486-E80F-74B3-B54ECC2A4C0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555402" y="2855949"/>
            <a:ext cx="579772" cy="579772"/>
          </a:xfrm>
          <a:prstGeom prst="rect">
            <a:avLst/>
          </a:prstGeom>
        </p:spPr>
      </p:pic>
      <p:pic>
        <p:nvPicPr>
          <p:cNvPr id="19" name="Graphic 18" descr="Circular flowchart outline">
            <a:extLst>
              <a:ext uri="{FF2B5EF4-FFF2-40B4-BE49-F238E27FC236}">
                <a16:creationId xmlns:a16="http://schemas.microsoft.com/office/drawing/2014/main" id="{52595B01-D1BC-9D5A-D040-C3075BFAA32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066992" y="2860634"/>
            <a:ext cx="579772" cy="579772"/>
          </a:xfrm>
          <a:prstGeom prst="rect">
            <a:avLst/>
          </a:prstGeom>
        </p:spPr>
      </p:pic>
      <p:sp>
        <p:nvSpPr>
          <p:cNvPr id="2" name="Slide Number Placeholder 1">
            <a:extLst>
              <a:ext uri="{FF2B5EF4-FFF2-40B4-BE49-F238E27FC236}">
                <a16:creationId xmlns:a16="http://schemas.microsoft.com/office/drawing/2014/main" id="{DC8E451D-9328-5B77-455F-0E092104C29A}"/>
              </a:ext>
            </a:extLst>
          </p:cNvPr>
          <p:cNvSpPr>
            <a:spLocks noGrp="1"/>
          </p:cNvSpPr>
          <p:nvPr>
            <p:ph type="sldNum" sz="quarter" idx="12"/>
          </p:nvPr>
        </p:nvSpPr>
        <p:spPr/>
        <p:txBody>
          <a:bodyPr/>
          <a:lstStyle/>
          <a:p>
            <a:fld id="{6F9C56B4-EE17-406D-85B7-8F5642CBD9E7}" type="slidenum">
              <a:rPr lang="en-US" smtClean="0"/>
              <a:t>20</a:t>
            </a:fld>
            <a:endParaRPr lang="en-US"/>
          </a:p>
        </p:txBody>
      </p:sp>
    </p:spTree>
    <p:extLst>
      <p:ext uri="{BB962C8B-B14F-4D97-AF65-F5344CB8AC3E}">
        <p14:creationId xmlns:p14="http://schemas.microsoft.com/office/powerpoint/2010/main" val="3506931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3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1"/>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3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4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07"/>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9"/>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165"/>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6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7"/>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17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8" grpId="0"/>
      <p:bldP spid="24" grpId="0"/>
      <p:bldP spid="28" grpId="0"/>
      <p:bldP spid="178" grpId="0"/>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90E80-ED0E-E7B6-2A67-04546E3E0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62652-58CB-6880-ACE7-48347D14B4F0}"/>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Embedding based classifier for binary labels</a:t>
            </a:r>
          </a:p>
        </p:txBody>
      </p:sp>
      <p:grpSp>
        <p:nvGrpSpPr>
          <p:cNvPr id="42" name="Group 41">
            <a:extLst>
              <a:ext uri="{FF2B5EF4-FFF2-40B4-BE49-F238E27FC236}">
                <a16:creationId xmlns:a16="http://schemas.microsoft.com/office/drawing/2014/main" id="{50FFF539-B159-5FA6-15B2-C29F6142F3ED}"/>
              </a:ext>
            </a:extLst>
          </p:cNvPr>
          <p:cNvGrpSpPr/>
          <p:nvPr/>
        </p:nvGrpSpPr>
        <p:grpSpPr>
          <a:xfrm>
            <a:off x="3215218" y="2881851"/>
            <a:ext cx="1504668" cy="1539065"/>
            <a:chOff x="1383387" y="2580262"/>
            <a:chExt cx="2152296" cy="2152296"/>
          </a:xfrm>
        </p:grpSpPr>
        <p:pic>
          <p:nvPicPr>
            <p:cNvPr id="30" name="Graphic 29" descr="Browser window outline">
              <a:extLst>
                <a:ext uri="{FF2B5EF4-FFF2-40B4-BE49-F238E27FC236}">
                  <a16:creationId xmlns:a16="http://schemas.microsoft.com/office/drawing/2014/main" id="{572EF986-046D-1457-B34D-7D065DD1AFA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83387" y="2580262"/>
              <a:ext cx="2152296" cy="2152296"/>
            </a:xfrm>
            <a:prstGeom prst="rect">
              <a:avLst/>
            </a:prstGeom>
          </p:spPr>
        </p:pic>
        <p:pic>
          <p:nvPicPr>
            <p:cNvPr id="31" name="Picture 30">
              <a:extLst>
                <a:ext uri="{FF2B5EF4-FFF2-40B4-BE49-F238E27FC236}">
                  <a16:creationId xmlns:a16="http://schemas.microsoft.com/office/drawing/2014/main" id="{E7D0444B-7004-AE59-8CFE-457D98DBF21A}"/>
                </a:ext>
              </a:extLst>
            </p:cNvPr>
            <p:cNvPicPr>
              <a:picLocks noChangeAspect="1"/>
            </p:cNvPicPr>
            <p:nvPr/>
          </p:nvPicPr>
          <p:blipFill>
            <a:blip r:embed="rId4"/>
            <a:stretch>
              <a:fillRect/>
            </a:stretch>
          </p:blipFill>
          <p:spPr>
            <a:xfrm>
              <a:off x="2204181" y="3368943"/>
              <a:ext cx="476544" cy="476544"/>
            </a:xfrm>
            <a:prstGeom prst="rect">
              <a:avLst/>
            </a:prstGeom>
          </p:spPr>
        </p:pic>
        <p:grpSp>
          <p:nvGrpSpPr>
            <p:cNvPr id="41" name="Group 40">
              <a:extLst>
                <a:ext uri="{FF2B5EF4-FFF2-40B4-BE49-F238E27FC236}">
                  <a16:creationId xmlns:a16="http://schemas.microsoft.com/office/drawing/2014/main" id="{D44A164D-9DA2-BB01-BA44-75650180B5D8}"/>
                </a:ext>
              </a:extLst>
            </p:cNvPr>
            <p:cNvGrpSpPr/>
            <p:nvPr/>
          </p:nvGrpSpPr>
          <p:grpSpPr>
            <a:xfrm>
              <a:off x="1960306" y="3830757"/>
              <a:ext cx="990946" cy="548003"/>
              <a:chOff x="2326147" y="5429284"/>
              <a:chExt cx="990946" cy="548003"/>
            </a:xfrm>
          </p:grpSpPr>
          <p:pic>
            <p:nvPicPr>
              <p:cNvPr id="25" name="Graphic 24" descr="Caret Left with solid fill">
                <a:extLst>
                  <a:ext uri="{FF2B5EF4-FFF2-40B4-BE49-F238E27FC236}">
                    <a16:creationId xmlns:a16="http://schemas.microsoft.com/office/drawing/2014/main" id="{341D1719-5B1B-90A4-7D0A-FDF05E7DFD0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26147" y="5429284"/>
                <a:ext cx="548003" cy="548003"/>
              </a:xfrm>
              <a:prstGeom prst="rect">
                <a:avLst/>
              </a:prstGeom>
            </p:spPr>
          </p:pic>
          <p:pic>
            <p:nvPicPr>
              <p:cNvPr id="27" name="Graphic 26" descr="Caret Right with solid fill">
                <a:extLst>
                  <a:ext uri="{FF2B5EF4-FFF2-40B4-BE49-F238E27FC236}">
                    <a16:creationId xmlns:a16="http://schemas.microsoft.com/office/drawing/2014/main" id="{24FE3246-C20A-ED61-87AD-997A91CB1EB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76040" y="5429284"/>
                <a:ext cx="541053" cy="541053"/>
              </a:xfrm>
              <a:prstGeom prst="rect">
                <a:avLst/>
              </a:prstGeom>
            </p:spPr>
          </p:pic>
          <p:cxnSp>
            <p:nvCxnSpPr>
              <p:cNvPr id="35" name="Straight Connector 34">
                <a:extLst>
                  <a:ext uri="{FF2B5EF4-FFF2-40B4-BE49-F238E27FC236}">
                    <a16:creationId xmlns:a16="http://schemas.microsoft.com/office/drawing/2014/main" id="{7CF0EC29-E5EE-5359-0A64-9C687CD0B333}"/>
                  </a:ext>
                </a:extLst>
              </p:cNvPr>
              <p:cNvCxnSpPr>
                <a:cxnSpLocks/>
              </p:cNvCxnSpPr>
              <p:nvPr/>
            </p:nvCxnSpPr>
            <p:spPr>
              <a:xfrm flipH="1">
                <a:off x="2738533" y="5538586"/>
                <a:ext cx="170454" cy="322448"/>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grpSp>
      </p:grpSp>
      <p:grpSp>
        <p:nvGrpSpPr>
          <p:cNvPr id="96" name="Group 95">
            <a:extLst>
              <a:ext uri="{FF2B5EF4-FFF2-40B4-BE49-F238E27FC236}">
                <a16:creationId xmlns:a16="http://schemas.microsoft.com/office/drawing/2014/main" id="{2836C4A5-B7AB-25DF-9ED1-18FB7152F2B0}"/>
              </a:ext>
            </a:extLst>
          </p:cNvPr>
          <p:cNvGrpSpPr/>
          <p:nvPr/>
        </p:nvGrpSpPr>
        <p:grpSpPr>
          <a:xfrm>
            <a:off x="6670099" y="2934128"/>
            <a:ext cx="1536059" cy="1447683"/>
            <a:chOff x="5733320" y="2390748"/>
            <a:chExt cx="2406273" cy="2250521"/>
          </a:xfrm>
        </p:grpSpPr>
        <p:sp>
          <p:nvSpPr>
            <p:cNvPr id="11" name="Oval 10">
              <a:extLst>
                <a:ext uri="{FF2B5EF4-FFF2-40B4-BE49-F238E27FC236}">
                  <a16:creationId xmlns:a16="http://schemas.microsoft.com/office/drawing/2014/main" id="{78D0A80B-709B-3856-7423-0CD21AB06915}"/>
                </a:ext>
              </a:extLst>
            </p:cNvPr>
            <p:cNvSpPr/>
            <p:nvPr/>
          </p:nvSpPr>
          <p:spPr>
            <a:xfrm>
              <a:off x="5733320" y="3020248"/>
              <a:ext cx="367297" cy="348695"/>
            </a:xfrm>
            <a:prstGeom prst="ellips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0A7B4844-4453-DDFA-A1DC-28C3A4DD017B}"/>
                </a:ext>
              </a:extLst>
            </p:cNvPr>
            <p:cNvSpPr/>
            <p:nvPr/>
          </p:nvSpPr>
          <p:spPr>
            <a:xfrm>
              <a:off x="5733320" y="3656411"/>
              <a:ext cx="367297" cy="348695"/>
            </a:xfrm>
            <a:prstGeom prst="ellips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D5DAF7E-4747-8B6E-68FE-A1697845C784}"/>
                </a:ext>
              </a:extLst>
            </p:cNvPr>
            <p:cNvSpPr/>
            <p:nvPr/>
          </p:nvSpPr>
          <p:spPr>
            <a:xfrm>
              <a:off x="5733320" y="4292574"/>
              <a:ext cx="367297" cy="348695"/>
            </a:xfrm>
            <a:prstGeom prst="ellips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5ABA48F-A022-86FE-B008-F2B90C0F6A3A}"/>
                </a:ext>
              </a:extLst>
            </p:cNvPr>
            <p:cNvSpPr/>
            <p:nvPr/>
          </p:nvSpPr>
          <p:spPr>
            <a:xfrm>
              <a:off x="5733320" y="2390748"/>
              <a:ext cx="367297" cy="348695"/>
            </a:xfrm>
            <a:prstGeom prst="ellips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E322B637-D1E0-D3AB-C8D0-95B661716D05}"/>
                </a:ext>
              </a:extLst>
            </p:cNvPr>
            <p:cNvSpPr/>
            <p:nvPr/>
          </p:nvSpPr>
          <p:spPr>
            <a:xfrm>
              <a:off x="6474195" y="3410453"/>
              <a:ext cx="367297" cy="348695"/>
            </a:xfrm>
            <a:prstGeom prst="ellips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9286F4A3-8B45-5670-DBFD-E4933CAD35E7}"/>
                </a:ext>
              </a:extLst>
            </p:cNvPr>
            <p:cNvSpPr/>
            <p:nvPr/>
          </p:nvSpPr>
          <p:spPr>
            <a:xfrm>
              <a:off x="6474195" y="4046616"/>
              <a:ext cx="367297" cy="348695"/>
            </a:xfrm>
            <a:prstGeom prst="ellips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436D984C-E98B-A7A8-D652-2A357F5F9CBF}"/>
                </a:ext>
              </a:extLst>
            </p:cNvPr>
            <p:cNvSpPr/>
            <p:nvPr/>
          </p:nvSpPr>
          <p:spPr>
            <a:xfrm>
              <a:off x="6474195" y="2780953"/>
              <a:ext cx="367297" cy="348695"/>
            </a:xfrm>
            <a:prstGeom prst="ellips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D83EEA7B-4D87-1901-3968-D949CA845B14}"/>
                </a:ext>
              </a:extLst>
            </p:cNvPr>
            <p:cNvSpPr/>
            <p:nvPr/>
          </p:nvSpPr>
          <p:spPr>
            <a:xfrm>
              <a:off x="7215070" y="3695070"/>
              <a:ext cx="367297" cy="348695"/>
            </a:xfrm>
            <a:prstGeom prst="ellips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4050E458-4EBD-B861-3881-809BA7B8A163}"/>
                </a:ext>
              </a:extLst>
            </p:cNvPr>
            <p:cNvSpPr/>
            <p:nvPr/>
          </p:nvSpPr>
          <p:spPr>
            <a:xfrm>
              <a:off x="7215070" y="3065570"/>
              <a:ext cx="367297" cy="348695"/>
            </a:xfrm>
            <a:prstGeom prst="ellips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64FDE637-5F13-0AEA-F378-4B79891FEF84}"/>
                </a:ext>
              </a:extLst>
            </p:cNvPr>
            <p:cNvSpPr/>
            <p:nvPr/>
          </p:nvSpPr>
          <p:spPr>
            <a:xfrm>
              <a:off x="7772296" y="3410452"/>
              <a:ext cx="367297" cy="348695"/>
            </a:xfrm>
            <a:prstGeom prst="ellips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Connector 50">
              <a:extLst>
                <a:ext uri="{FF2B5EF4-FFF2-40B4-BE49-F238E27FC236}">
                  <a16:creationId xmlns:a16="http://schemas.microsoft.com/office/drawing/2014/main" id="{047D519E-55E0-FAEF-6436-84A1B794C8CC}"/>
                </a:ext>
              </a:extLst>
            </p:cNvPr>
            <p:cNvCxnSpPr>
              <a:cxnSpLocks/>
              <a:stCxn id="14" idx="6"/>
              <a:endCxn id="46" idx="2"/>
            </p:cNvCxnSpPr>
            <p:nvPr/>
          </p:nvCxnSpPr>
          <p:spPr>
            <a:xfrm>
              <a:off x="6100617" y="2565096"/>
              <a:ext cx="373578" cy="39020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EC462763-AE91-A5FE-46CB-D73E67AF4FBB}"/>
                </a:ext>
              </a:extLst>
            </p:cNvPr>
            <p:cNvCxnSpPr>
              <a:cxnSpLocks/>
              <a:endCxn id="44" idx="2"/>
            </p:cNvCxnSpPr>
            <p:nvPr/>
          </p:nvCxnSpPr>
          <p:spPr>
            <a:xfrm>
              <a:off x="6096000" y="3269435"/>
              <a:ext cx="378195" cy="31536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27241C9A-BE07-27FA-DA77-43298346D62F}"/>
                </a:ext>
              </a:extLst>
            </p:cNvPr>
            <p:cNvCxnSpPr>
              <a:cxnSpLocks/>
              <a:stCxn id="12" idx="6"/>
            </p:cNvCxnSpPr>
            <p:nvPr/>
          </p:nvCxnSpPr>
          <p:spPr>
            <a:xfrm>
              <a:off x="6100617" y="3830759"/>
              <a:ext cx="368129" cy="40364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24D0406E-BD36-D2F3-08B7-66ADAC122EC7}"/>
                </a:ext>
              </a:extLst>
            </p:cNvPr>
            <p:cNvCxnSpPr>
              <a:cxnSpLocks/>
              <a:endCxn id="45" idx="2"/>
            </p:cNvCxnSpPr>
            <p:nvPr/>
          </p:nvCxnSpPr>
          <p:spPr>
            <a:xfrm flipV="1">
              <a:off x="6098309" y="4220964"/>
              <a:ext cx="375886" cy="23161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75728476-9588-B7AA-A5EF-AB5C3B16AD66}"/>
                </a:ext>
              </a:extLst>
            </p:cNvPr>
            <p:cNvCxnSpPr>
              <a:cxnSpLocks/>
            </p:cNvCxnSpPr>
            <p:nvPr/>
          </p:nvCxnSpPr>
          <p:spPr>
            <a:xfrm flipV="1">
              <a:off x="6098309" y="3570852"/>
              <a:ext cx="370437" cy="84009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685EEF2B-7890-E699-157A-5AC13118F0FB}"/>
                </a:ext>
              </a:extLst>
            </p:cNvPr>
            <p:cNvCxnSpPr>
              <a:cxnSpLocks/>
              <a:endCxn id="46" idx="2"/>
            </p:cNvCxnSpPr>
            <p:nvPr/>
          </p:nvCxnSpPr>
          <p:spPr>
            <a:xfrm flipV="1">
              <a:off x="6106066" y="2955301"/>
              <a:ext cx="368129" cy="145480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EB153D9E-E885-C9B9-D572-2F386F442BFA}"/>
                </a:ext>
              </a:extLst>
            </p:cNvPr>
            <p:cNvCxnSpPr>
              <a:cxnSpLocks/>
              <a:stCxn id="45" idx="2"/>
            </p:cNvCxnSpPr>
            <p:nvPr/>
          </p:nvCxnSpPr>
          <p:spPr>
            <a:xfrm flipH="1" flipV="1">
              <a:off x="6118386" y="2564252"/>
              <a:ext cx="355809" cy="1656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B41B60F4-AFD4-07F6-D5AF-A9B25CB9203D}"/>
                </a:ext>
              </a:extLst>
            </p:cNvPr>
            <p:cNvCxnSpPr>
              <a:cxnSpLocks/>
              <a:stCxn id="14" idx="6"/>
              <a:endCxn id="44" idx="2"/>
            </p:cNvCxnSpPr>
            <p:nvPr/>
          </p:nvCxnSpPr>
          <p:spPr>
            <a:xfrm>
              <a:off x="6100617" y="2565096"/>
              <a:ext cx="373578" cy="101970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EC379B4C-1F43-D853-DB6B-A70FC9C9C5B3}"/>
                </a:ext>
              </a:extLst>
            </p:cNvPr>
            <p:cNvCxnSpPr>
              <a:cxnSpLocks/>
              <a:endCxn id="45" idx="2"/>
            </p:cNvCxnSpPr>
            <p:nvPr/>
          </p:nvCxnSpPr>
          <p:spPr>
            <a:xfrm>
              <a:off x="6098941" y="3255324"/>
              <a:ext cx="375254" cy="96564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1675EA06-47C6-0B7D-F05E-2F9FE3034C86}"/>
                </a:ext>
              </a:extLst>
            </p:cNvPr>
            <p:cNvCxnSpPr>
              <a:cxnSpLocks/>
              <a:stCxn id="12" idx="6"/>
              <a:endCxn id="46" idx="2"/>
            </p:cNvCxnSpPr>
            <p:nvPr/>
          </p:nvCxnSpPr>
          <p:spPr>
            <a:xfrm flipV="1">
              <a:off x="6100617" y="2955301"/>
              <a:ext cx="373578" cy="87545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C898C8D1-A58A-6157-9CED-F5CAB6AAB0F3}"/>
                </a:ext>
              </a:extLst>
            </p:cNvPr>
            <p:cNvCxnSpPr>
              <a:cxnSpLocks/>
              <a:stCxn id="46" idx="6"/>
              <a:endCxn id="48" idx="2"/>
            </p:cNvCxnSpPr>
            <p:nvPr/>
          </p:nvCxnSpPr>
          <p:spPr>
            <a:xfrm>
              <a:off x="6841492" y="2955301"/>
              <a:ext cx="373578" cy="28461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7223715F-4DE6-3A32-B732-41A5B2A35B11}"/>
                </a:ext>
              </a:extLst>
            </p:cNvPr>
            <p:cNvCxnSpPr>
              <a:cxnSpLocks/>
            </p:cNvCxnSpPr>
            <p:nvPr/>
          </p:nvCxnSpPr>
          <p:spPr>
            <a:xfrm>
              <a:off x="6841492" y="3595835"/>
              <a:ext cx="373578" cy="28461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DE6ED82-BC94-109D-BA3C-6992A00E1F60}"/>
                </a:ext>
              </a:extLst>
            </p:cNvPr>
            <p:cNvCxnSpPr>
              <a:cxnSpLocks/>
              <a:endCxn id="47" idx="2"/>
            </p:cNvCxnSpPr>
            <p:nvPr/>
          </p:nvCxnSpPr>
          <p:spPr>
            <a:xfrm flipV="1">
              <a:off x="6841492" y="3869418"/>
              <a:ext cx="373578" cy="3593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53FAB0DB-F415-F251-47DE-8EA920DEA208}"/>
                </a:ext>
              </a:extLst>
            </p:cNvPr>
            <p:cNvCxnSpPr>
              <a:cxnSpLocks/>
              <a:endCxn id="48" idx="2"/>
            </p:cNvCxnSpPr>
            <p:nvPr/>
          </p:nvCxnSpPr>
          <p:spPr>
            <a:xfrm flipV="1">
              <a:off x="6841492" y="3239918"/>
              <a:ext cx="373578" cy="9888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BCBE1FD-8068-7882-DB04-43B62AC50617}"/>
                </a:ext>
              </a:extLst>
            </p:cNvPr>
            <p:cNvCxnSpPr>
              <a:cxnSpLocks/>
              <a:stCxn id="47" idx="2"/>
            </p:cNvCxnSpPr>
            <p:nvPr/>
          </p:nvCxnSpPr>
          <p:spPr>
            <a:xfrm flipH="1" flipV="1">
              <a:off x="6847773" y="2978517"/>
              <a:ext cx="367297" cy="89090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7251243F-EE94-AAA9-7B12-25BA81D667BC}"/>
                </a:ext>
              </a:extLst>
            </p:cNvPr>
            <p:cNvCxnSpPr>
              <a:cxnSpLocks/>
              <a:stCxn id="48" idx="2"/>
            </p:cNvCxnSpPr>
            <p:nvPr/>
          </p:nvCxnSpPr>
          <p:spPr>
            <a:xfrm flipH="1">
              <a:off x="6859261" y="3239918"/>
              <a:ext cx="355809" cy="36092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F3D4F59D-93FC-25A3-E010-F7B4CB90FBBA}"/>
                </a:ext>
              </a:extLst>
            </p:cNvPr>
            <p:cNvCxnSpPr>
              <a:cxnSpLocks/>
              <a:endCxn id="49" idx="2"/>
            </p:cNvCxnSpPr>
            <p:nvPr/>
          </p:nvCxnSpPr>
          <p:spPr>
            <a:xfrm>
              <a:off x="7564598" y="3349517"/>
              <a:ext cx="207698" cy="23528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13DE0809-D76A-6E32-9ED6-A1D1B4DD21EA}"/>
                </a:ext>
              </a:extLst>
            </p:cNvPr>
            <p:cNvCxnSpPr>
              <a:cxnSpLocks/>
              <a:endCxn id="49" idx="2"/>
            </p:cNvCxnSpPr>
            <p:nvPr/>
          </p:nvCxnSpPr>
          <p:spPr>
            <a:xfrm flipV="1">
              <a:off x="7582367" y="3584800"/>
              <a:ext cx="189929" cy="24426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98" name="TextBox 97">
            <a:extLst>
              <a:ext uri="{FF2B5EF4-FFF2-40B4-BE49-F238E27FC236}">
                <a16:creationId xmlns:a16="http://schemas.microsoft.com/office/drawing/2014/main" id="{1C137318-E827-EA56-844D-0186546BBB49}"/>
              </a:ext>
            </a:extLst>
          </p:cNvPr>
          <p:cNvSpPr txBox="1"/>
          <p:nvPr/>
        </p:nvSpPr>
        <p:spPr>
          <a:xfrm>
            <a:off x="2706461" y="4381819"/>
            <a:ext cx="2639085" cy="369332"/>
          </a:xfrm>
          <a:prstGeom prst="rect">
            <a:avLst/>
          </a:prstGeom>
          <a:noFill/>
        </p:spPr>
        <p:txBody>
          <a:bodyPr wrap="square">
            <a:spAutoFit/>
          </a:bodyPr>
          <a:lstStyle/>
          <a:p>
            <a:r>
              <a:rPr lang="en-US" dirty="0"/>
              <a:t>text-embedding-3-large</a:t>
            </a:r>
          </a:p>
        </p:txBody>
      </p:sp>
      <p:cxnSp>
        <p:nvCxnSpPr>
          <p:cNvPr id="100" name="Straight Arrow Connector 99">
            <a:extLst>
              <a:ext uri="{FF2B5EF4-FFF2-40B4-BE49-F238E27FC236}">
                <a16:creationId xmlns:a16="http://schemas.microsoft.com/office/drawing/2014/main" id="{4491D248-2118-F091-980D-6C75E7E4CD64}"/>
              </a:ext>
            </a:extLst>
          </p:cNvPr>
          <p:cNvCxnSpPr>
            <a:cxnSpLocks/>
          </p:cNvCxnSpPr>
          <p:nvPr/>
        </p:nvCxnSpPr>
        <p:spPr>
          <a:xfrm>
            <a:off x="4855688" y="3747307"/>
            <a:ext cx="1536059" cy="0"/>
          </a:xfrm>
          <a:prstGeom prst="straightConnector1">
            <a:avLst/>
          </a:prstGeom>
          <a:ln w="25400">
            <a:solidFill>
              <a:schemeClr val="bg2">
                <a:lumMod val="1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2" name="Straight Arrow Connector 101">
            <a:extLst>
              <a:ext uri="{FF2B5EF4-FFF2-40B4-BE49-F238E27FC236}">
                <a16:creationId xmlns:a16="http://schemas.microsoft.com/office/drawing/2014/main" id="{4BACF578-B57A-D2AF-F872-44449E45BD15}"/>
              </a:ext>
            </a:extLst>
          </p:cNvPr>
          <p:cNvCxnSpPr>
            <a:cxnSpLocks/>
          </p:cNvCxnSpPr>
          <p:nvPr/>
        </p:nvCxnSpPr>
        <p:spPr>
          <a:xfrm>
            <a:off x="8321656" y="3717810"/>
            <a:ext cx="768023" cy="0"/>
          </a:xfrm>
          <a:prstGeom prst="straightConnector1">
            <a:avLst/>
          </a:prstGeom>
          <a:ln w="25400">
            <a:solidFill>
              <a:schemeClr val="bg2">
                <a:lumMod val="10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104" name="Graphic 103" descr="Label outline">
            <a:extLst>
              <a:ext uri="{FF2B5EF4-FFF2-40B4-BE49-F238E27FC236}">
                <a16:creationId xmlns:a16="http://schemas.microsoft.com/office/drawing/2014/main" id="{38AF9561-74E9-593E-7005-F284C46D45C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35582" y="3328923"/>
            <a:ext cx="777774" cy="777774"/>
          </a:xfrm>
          <a:prstGeom prst="rect">
            <a:avLst/>
          </a:prstGeom>
        </p:spPr>
      </p:pic>
      <p:sp>
        <p:nvSpPr>
          <p:cNvPr id="106" name="TextBox 105">
            <a:extLst>
              <a:ext uri="{FF2B5EF4-FFF2-40B4-BE49-F238E27FC236}">
                <a16:creationId xmlns:a16="http://schemas.microsoft.com/office/drawing/2014/main" id="{2EFB3EDD-6698-5241-4DB1-8811E2C3B44F}"/>
              </a:ext>
            </a:extLst>
          </p:cNvPr>
          <p:cNvSpPr txBox="1"/>
          <p:nvPr/>
        </p:nvSpPr>
        <p:spPr>
          <a:xfrm>
            <a:off x="8971985" y="4377900"/>
            <a:ext cx="1920604" cy="369332"/>
          </a:xfrm>
          <a:prstGeom prst="rect">
            <a:avLst/>
          </a:prstGeom>
          <a:noFill/>
        </p:spPr>
        <p:txBody>
          <a:bodyPr wrap="square">
            <a:spAutoFit/>
          </a:bodyPr>
          <a:lstStyle/>
          <a:p>
            <a:pPr algn="ctr"/>
            <a:r>
              <a:rPr lang="en-US" dirty="0"/>
              <a:t>Binary label</a:t>
            </a:r>
          </a:p>
        </p:txBody>
      </p:sp>
      <p:sp>
        <p:nvSpPr>
          <p:cNvPr id="107" name="TextBox 106">
            <a:extLst>
              <a:ext uri="{FF2B5EF4-FFF2-40B4-BE49-F238E27FC236}">
                <a16:creationId xmlns:a16="http://schemas.microsoft.com/office/drawing/2014/main" id="{BB3189F1-BDEC-91A2-0AB5-1F04322D6CE7}"/>
              </a:ext>
            </a:extLst>
          </p:cNvPr>
          <p:cNvSpPr txBox="1"/>
          <p:nvPr/>
        </p:nvSpPr>
        <p:spPr>
          <a:xfrm>
            <a:off x="6285554" y="4445352"/>
            <a:ext cx="1920604" cy="369332"/>
          </a:xfrm>
          <a:prstGeom prst="rect">
            <a:avLst/>
          </a:prstGeom>
          <a:noFill/>
        </p:spPr>
        <p:txBody>
          <a:bodyPr wrap="square">
            <a:spAutoFit/>
          </a:bodyPr>
          <a:lstStyle/>
          <a:p>
            <a:pPr algn="ctr"/>
            <a:r>
              <a:rPr lang="en-US" dirty="0"/>
              <a:t>MLP classifier</a:t>
            </a:r>
          </a:p>
        </p:txBody>
      </p:sp>
      <p:cxnSp>
        <p:nvCxnSpPr>
          <p:cNvPr id="3" name="Straight Arrow Connector 2">
            <a:extLst>
              <a:ext uri="{FF2B5EF4-FFF2-40B4-BE49-F238E27FC236}">
                <a16:creationId xmlns:a16="http://schemas.microsoft.com/office/drawing/2014/main" id="{46A2F9D6-956B-F8A8-BBA4-0D275F6271A0}"/>
              </a:ext>
            </a:extLst>
          </p:cNvPr>
          <p:cNvCxnSpPr>
            <a:cxnSpLocks/>
          </p:cNvCxnSpPr>
          <p:nvPr/>
        </p:nvCxnSpPr>
        <p:spPr>
          <a:xfrm flipV="1">
            <a:off x="2384277" y="3783015"/>
            <a:ext cx="750099" cy="3573"/>
          </a:xfrm>
          <a:prstGeom prst="straightConnector1">
            <a:avLst/>
          </a:prstGeom>
          <a:ln w="25400">
            <a:solidFill>
              <a:schemeClr val="bg2">
                <a:lumMod val="10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4" name="Graphic 3" descr="Email with solid fill">
            <a:extLst>
              <a:ext uri="{FF2B5EF4-FFF2-40B4-BE49-F238E27FC236}">
                <a16:creationId xmlns:a16="http://schemas.microsoft.com/office/drawing/2014/main" id="{9E4A87C3-572D-EEA7-FDF8-66B00504470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514923" y="3460987"/>
            <a:ext cx="513645" cy="513645"/>
          </a:xfrm>
          <a:prstGeom prst="rect">
            <a:avLst/>
          </a:prstGeom>
        </p:spPr>
      </p:pic>
      <p:sp>
        <p:nvSpPr>
          <p:cNvPr id="5" name="Oval 4">
            <a:extLst>
              <a:ext uri="{FF2B5EF4-FFF2-40B4-BE49-F238E27FC236}">
                <a16:creationId xmlns:a16="http://schemas.microsoft.com/office/drawing/2014/main" id="{917A215F-5A1E-9327-FC27-D70B107B2687}"/>
              </a:ext>
            </a:extLst>
          </p:cNvPr>
          <p:cNvSpPr/>
          <p:nvPr/>
        </p:nvSpPr>
        <p:spPr>
          <a:xfrm>
            <a:off x="5745603" y="2320440"/>
            <a:ext cx="3136582" cy="2987866"/>
          </a:xfrm>
          <a:prstGeom prst="ellipse">
            <a:avLst/>
          </a:prstGeom>
          <a:noFill/>
          <a:ln>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prstDash val="sysDash"/>
              </a:ln>
              <a:solidFill>
                <a:schemeClr val="accent3">
                  <a:lumMod val="60000"/>
                  <a:lumOff val="40000"/>
                </a:schemeClr>
              </a:solidFill>
            </a:endParaRPr>
          </a:p>
        </p:txBody>
      </p:sp>
      <p:pic>
        <p:nvPicPr>
          <p:cNvPr id="9" name="Graphic 8" descr="Server outline">
            <a:extLst>
              <a:ext uri="{FF2B5EF4-FFF2-40B4-BE49-F238E27FC236}">
                <a16:creationId xmlns:a16="http://schemas.microsoft.com/office/drawing/2014/main" id="{F9D4C259-1B8E-8026-569D-F7DE87E8698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685799" y="1484739"/>
            <a:ext cx="914400" cy="914400"/>
          </a:xfrm>
          <a:prstGeom prst="rect">
            <a:avLst/>
          </a:prstGeom>
        </p:spPr>
      </p:pic>
      <p:sp>
        <p:nvSpPr>
          <p:cNvPr id="17" name="TextBox 16">
            <a:extLst>
              <a:ext uri="{FF2B5EF4-FFF2-40B4-BE49-F238E27FC236}">
                <a16:creationId xmlns:a16="http://schemas.microsoft.com/office/drawing/2014/main" id="{C6984147-E152-BF2F-809C-399E2FD56088}"/>
              </a:ext>
            </a:extLst>
          </p:cNvPr>
          <p:cNvSpPr txBox="1"/>
          <p:nvPr/>
        </p:nvSpPr>
        <p:spPr>
          <a:xfrm>
            <a:off x="6505707" y="1764915"/>
            <a:ext cx="2366334" cy="369332"/>
          </a:xfrm>
          <a:prstGeom prst="rect">
            <a:avLst/>
          </a:prstGeom>
          <a:noFill/>
        </p:spPr>
        <p:txBody>
          <a:bodyPr wrap="square">
            <a:spAutoFit/>
          </a:bodyPr>
          <a:lstStyle/>
          <a:p>
            <a:r>
              <a:rPr lang="en-US" dirty="0">
                <a:solidFill>
                  <a:srgbClr val="C00000"/>
                </a:solidFill>
              </a:rPr>
              <a:t>Offload to CPU</a:t>
            </a:r>
          </a:p>
        </p:txBody>
      </p:sp>
      <p:pic>
        <p:nvPicPr>
          <p:cNvPr id="19" name="Graphic 18" descr="Internet Of Things outline">
            <a:extLst>
              <a:ext uri="{FF2B5EF4-FFF2-40B4-BE49-F238E27FC236}">
                <a16:creationId xmlns:a16="http://schemas.microsoft.com/office/drawing/2014/main" id="{B610D93E-94CB-BC2A-3026-3BD077C4291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11202" y="5386095"/>
            <a:ext cx="914400" cy="914400"/>
          </a:xfrm>
          <a:prstGeom prst="rect">
            <a:avLst/>
          </a:prstGeom>
        </p:spPr>
      </p:pic>
      <p:sp>
        <p:nvSpPr>
          <p:cNvPr id="20" name="TextBox 19">
            <a:extLst>
              <a:ext uri="{FF2B5EF4-FFF2-40B4-BE49-F238E27FC236}">
                <a16:creationId xmlns:a16="http://schemas.microsoft.com/office/drawing/2014/main" id="{69F35E46-4929-2245-9081-FFF7BC38A91F}"/>
              </a:ext>
            </a:extLst>
          </p:cNvPr>
          <p:cNvSpPr txBox="1"/>
          <p:nvPr/>
        </p:nvSpPr>
        <p:spPr>
          <a:xfrm>
            <a:off x="6573658" y="5622980"/>
            <a:ext cx="2743810" cy="369332"/>
          </a:xfrm>
          <a:prstGeom prst="rect">
            <a:avLst/>
          </a:prstGeom>
          <a:noFill/>
        </p:spPr>
        <p:txBody>
          <a:bodyPr wrap="square">
            <a:spAutoFit/>
          </a:bodyPr>
          <a:lstStyle/>
          <a:p>
            <a:r>
              <a:rPr lang="en-US" dirty="0">
                <a:solidFill>
                  <a:srgbClr val="C00000"/>
                </a:solidFill>
              </a:rPr>
              <a:t>Hyperparameter tuning</a:t>
            </a:r>
          </a:p>
        </p:txBody>
      </p:sp>
      <p:cxnSp>
        <p:nvCxnSpPr>
          <p:cNvPr id="6" name="Straight Arrow Connector 5">
            <a:extLst>
              <a:ext uri="{FF2B5EF4-FFF2-40B4-BE49-F238E27FC236}">
                <a16:creationId xmlns:a16="http://schemas.microsoft.com/office/drawing/2014/main" id="{B6CBD42D-B205-F78F-F336-361E5163913D}"/>
              </a:ext>
            </a:extLst>
          </p:cNvPr>
          <p:cNvCxnSpPr>
            <a:cxnSpLocks/>
            <a:endCxn id="23" idx="1"/>
          </p:cNvCxnSpPr>
          <p:nvPr/>
        </p:nvCxnSpPr>
        <p:spPr>
          <a:xfrm flipV="1">
            <a:off x="9053293" y="5386095"/>
            <a:ext cx="394897" cy="416976"/>
          </a:xfrm>
          <a:prstGeom prst="straightConnector1">
            <a:avLst/>
          </a:prstGeom>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9B0BD6F0-F6E5-5486-0EEC-E0043C483A50}"/>
              </a:ext>
            </a:extLst>
          </p:cNvPr>
          <p:cNvCxnSpPr>
            <a:cxnSpLocks/>
          </p:cNvCxnSpPr>
          <p:nvPr/>
        </p:nvCxnSpPr>
        <p:spPr>
          <a:xfrm>
            <a:off x="9053293" y="5803071"/>
            <a:ext cx="457898" cy="0"/>
          </a:xfrm>
          <a:prstGeom prst="straightConnector1">
            <a:avLst/>
          </a:prstGeom>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A787D487-4E10-1294-96C4-A06BFA28E846}"/>
              </a:ext>
            </a:extLst>
          </p:cNvPr>
          <p:cNvCxnSpPr>
            <a:cxnSpLocks/>
            <a:endCxn id="10" idx="1"/>
          </p:cNvCxnSpPr>
          <p:nvPr/>
        </p:nvCxnSpPr>
        <p:spPr>
          <a:xfrm>
            <a:off x="9053293" y="5803071"/>
            <a:ext cx="452260" cy="369332"/>
          </a:xfrm>
          <a:prstGeom prst="straightConnector1">
            <a:avLst/>
          </a:prstGeom>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9AD09164-8438-5139-059A-CDEC013FDF86}"/>
              </a:ext>
            </a:extLst>
          </p:cNvPr>
          <p:cNvSpPr txBox="1"/>
          <p:nvPr/>
        </p:nvSpPr>
        <p:spPr>
          <a:xfrm>
            <a:off x="9448190" y="5201429"/>
            <a:ext cx="1575885" cy="369332"/>
          </a:xfrm>
          <a:prstGeom prst="rect">
            <a:avLst/>
          </a:prstGeom>
          <a:noFill/>
        </p:spPr>
        <p:txBody>
          <a:bodyPr wrap="square">
            <a:spAutoFit/>
          </a:bodyPr>
          <a:lstStyle/>
          <a:p>
            <a:r>
              <a:rPr lang="en-US" dirty="0">
                <a:solidFill>
                  <a:schemeClr val="accent6">
                    <a:lumMod val="75000"/>
                  </a:schemeClr>
                </a:solidFill>
              </a:rPr>
              <a:t>Weight Decay</a:t>
            </a:r>
          </a:p>
        </p:txBody>
      </p:sp>
      <p:sp>
        <p:nvSpPr>
          <p:cNvPr id="7" name="TextBox 6">
            <a:extLst>
              <a:ext uri="{FF2B5EF4-FFF2-40B4-BE49-F238E27FC236}">
                <a16:creationId xmlns:a16="http://schemas.microsoft.com/office/drawing/2014/main" id="{53DF8194-7F1B-B89A-D99B-A34F9E9C4E2F}"/>
              </a:ext>
            </a:extLst>
          </p:cNvPr>
          <p:cNvSpPr txBox="1"/>
          <p:nvPr/>
        </p:nvSpPr>
        <p:spPr>
          <a:xfrm>
            <a:off x="9505552" y="5583241"/>
            <a:ext cx="2743810" cy="369332"/>
          </a:xfrm>
          <a:prstGeom prst="rect">
            <a:avLst/>
          </a:prstGeom>
          <a:noFill/>
        </p:spPr>
        <p:txBody>
          <a:bodyPr wrap="square">
            <a:spAutoFit/>
          </a:bodyPr>
          <a:lstStyle/>
          <a:p>
            <a:r>
              <a:rPr lang="en-US" dirty="0">
                <a:solidFill>
                  <a:schemeClr val="accent6">
                    <a:lumMod val="75000"/>
                  </a:schemeClr>
                </a:solidFill>
              </a:rPr>
              <a:t>OneCycle LR Scheduling</a:t>
            </a:r>
          </a:p>
        </p:txBody>
      </p:sp>
      <p:sp>
        <p:nvSpPr>
          <p:cNvPr id="10" name="TextBox 9">
            <a:extLst>
              <a:ext uri="{FF2B5EF4-FFF2-40B4-BE49-F238E27FC236}">
                <a16:creationId xmlns:a16="http://schemas.microsoft.com/office/drawing/2014/main" id="{1FA80F08-D894-75BD-FA91-565AE1B5F52B}"/>
              </a:ext>
            </a:extLst>
          </p:cNvPr>
          <p:cNvSpPr txBox="1"/>
          <p:nvPr/>
        </p:nvSpPr>
        <p:spPr>
          <a:xfrm>
            <a:off x="9505553" y="5987737"/>
            <a:ext cx="1057050" cy="369332"/>
          </a:xfrm>
          <a:prstGeom prst="rect">
            <a:avLst/>
          </a:prstGeom>
          <a:noFill/>
        </p:spPr>
        <p:txBody>
          <a:bodyPr wrap="square">
            <a:spAutoFit/>
          </a:bodyPr>
          <a:lstStyle/>
          <a:p>
            <a:r>
              <a:rPr lang="en-US" dirty="0">
                <a:solidFill>
                  <a:schemeClr val="accent6">
                    <a:lumMod val="75000"/>
                  </a:schemeClr>
                </a:solidFill>
              </a:rPr>
              <a:t>Dropout</a:t>
            </a:r>
          </a:p>
        </p:txBody>
      </p:sp>
      <p:cxnSp>
        <p:nvCxnSpPr>
          <p:cNvPr id="22" name="Straight Arrow Connector 21">
            <a:extLst>
              <a:ext uri="{FF2B5EF4-FFF2-40B4-BE49-F238E27FC236}">
                <a16:creationId xmlns:a16="http://schemas.microsoft.com/office/drawing/2014/main" id="{4BE5C293-C8F6-5AD6-D3B5-2649C5B357B8}"/>
              </a:ext>
            </a:extLst>
          </p:cNvPr>
          <p:cNvCxnSpPr>
            <a:cxnSpLocks/>
          </p:cNvCxnSpPr>
          <p:nvPr/>
        </p:nvCxnSpPr>
        <p:spPr>
          <a:xfrm>
            <a:off x="8206158" y="1956210"/>
            <a:ext cx="457898" cy="0"/>
          </a:xfrm>
          <a:prstGeom prst="straightConnector1">
            <a:avLst/>
          </a:prstGeom>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F34376A4-3625-3F21-AF4A-ECF116D1261B}"/>
              </a:ext>
            </a:extLst>
          </p:cNvPr>
          <p:cNvSpPr txBox="1"/>
          <p:nvPr/>
        </p:nvSpPr>
        <p:spPr>
          <a:xfrm>
            <a:off x="8658416" y="1736380"/>
            <a:ext cx="3533584" cy="369332"/>
          </a:xfrm>
          <a:prstGeom prst="rect">
            <a:avLst/>
          </a:prstGeom>
          <a:noFill/>
        </p:spPr>
        <p:txBody>
          <a:bodyPr wrap="square">
            <a:spAutoFit/>
          </a:bodyPr>
          <a:lstStyle/>
          <a:p>
            <a:r>
              <a:rPr lang="en-US" dirty="0">
                <a:solidFill>
                  <a:schemeClr val="accent6">
                    <a:lumMod val="75000"/>
                  </a:schemeClr>
                </a:solidFill>
              </a:rPr>
              <a:t>&gt; 4X cost savings per hour (USD)* </a:t>
            </a:r>
          </a:p>
        </p:txBody>
      </p:sp>
      <p:sp>
        <p:nvSpPr>
          <p:cNvPr id="24" name="TextBox 23">
            <a:extLst>
              <a:ext uri="{FF2B5EF4-FFF2-40B4-BE49-F238E27FC236}">
                <a16:creationId xmlns:a16="http://schemas.microsoft.com/office/drawing/2014/main" id="{66725FD8-DCAB-2F23-883F-FDA6B8D54EC0}"/>
              </a:ext>
            </a:extLst>
          </p:cNvPr>
          <p:cNvSpPr txBox="1"/>
          <p:nvPr/>
        </p:nvSpPr>
        <p:spPr>
          <a:xfrm>
            <a:off x="143017" y="6474000"/>
            <a:ext cx="5468185" cy="369332"/>
          </a:xfrm>
          <a:prstGeom prst="rect">
            <a:avLst/>
          </a:prstGeom>
          <a:noFill/>
        </p:spPr>
        <p:txBody>
          <a:bodyPr wrap="square">
            <a:spAutoFit/>
          </a:bodyPr>
          <a:lstStyle/>
          <a:p>
            <a:r>
              <a:rPr lang="en-US" dirty="0">
                <a:solidFill>
                  <a:schemeClr val="accent6">
                    <a:lumMod val="75000"/>
                  </a:schemeClr>
                </a:solidFill>
              </a:rPr>
              <a:t>* Azure A100 GPU server vs EPYC 7V13 CPU server</a:t>
            </a:r>
          </a:p>
        </p:txBody>
      </p:sp>
      <p:sp>
        <p:nvSpPr>
          <p:cNvPr id="15" name="Oval 14">
            <a:extLst>
              <a:ext uri="{FF2B5EF4-FFF2-40B4-BE49-F238E27FC236}">
                <a16:creationId xmlns:a16="http://schemas.microsoft.com/office/drawing/2014/main" id="{471A4F78-5069-F50C-586B-F2A081C35658}"/>
              </a:ext>
            </a:extLst>
          </p:cNvPr>
          <p:cNvSpPr/>
          <p:nvPr/>
        </p:nvSpPr>
        <p:spPr>
          <a:xfrm>
            <a:off x="2485595" y="2373693"/>
            <a:ext cx="3136582" cy="2987866"/>
          </a:xfrm>
          <a:prstGeom prst="ellipse">
            <a:avLst/>
          </a:prstGeom>
          <a:noFill/>
          <a:ln>
            <a:solidFill>
              <a:schemeClr val="accent1">
                <a:lumMod val="60000"/>
                <a:lumOff val="4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prstDash val="sysDash"/>
              </a:ln>
              <a:solidFill>
                <a:schemeClr val="accent1">
                  <a:lumMod val="60000"/>
                  <a:lumOff val="40000"/>
                </a:schemeClr>
              </a:solidFill>
            </a:endParaRPr>
          </a:p>
        </p:txBody>
      </p:sp>
      <p:sp>
        <p:nvSpPr>
          <p:cNvPr id="18" name="TextBox 17">
            <a:extLst>
              <a:ext uri="{FF2B5EF4-FFF2-40B4-BE49-F238E27FC236}">
                <a16:creationId xmlns:a16="http://schemas.microsoft.com/office/drawing/2014/main" id="{8456B455-36C1-21D5-AE09-5D44741B9FDB}"/>
              </a:ext>
            </a:extLst>
          </p:cNvPr>
          <p:cNvSpPr txBox="1"/>
          <p:nvPr/>
        </p:nvSpPr>
        <p:spPr>
          <a:xfrm>
            <a:off x="2712039" y="5584760"/>
            <a:ext cx="2361084" cy="369332"/>
          </a:xfrm>
          <a:prstGeom prst="rect">
            <a:avLst/>
          </a:prstGeom>
          <a:noFill/>
        </p:spPr>
        <p:txBody>
          <a:bodyPr wrap="square" rtlCol="0">
            <a:spAutoFit/>
          </a:bodyPr>
          <a:lstStyle/>
          <a:p>
            <a:r>
              <a:rPr lang="en-US" dirty="0">
                <a:solidFill>
                  <a:schemeClr val="accent1">
                    <a:lumMod val="60000"/>
                    <a:lumOff val="40000"/>
                  </a:schemeClr>
                </a:solidFill>
              </a:rPr>
              <a:t>Reused across labels</a:t>
            </a:r>
          </a:p>
        </p:txBody>
      </p:sp>
      <p:pic>
        <p:nvPicPr>
          <p:cNvPr id="21" name="Graphic 20" descr="Recycle outline">
            <a:extLst>
              <a:ext uri="{FF2B5EF4-FFF2-40B4-BE49-F238E27FC236}">
                <a16:creationId xmlns:a16="http://schemas.microsoft.com/office/drawing/2014/main" id="{A3B14E27-FFFE-878B-AC8B-60E47A76B50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175429" y="5409901"/>
            <a:ext cx="587184" cy="587184"/>
          </a:xfrm>
          <a:prstGeom prst="rect">
            <a:avLst/>
          </a:prstGeom>
        </p:spPr>
      </p:pic>
      <p:sp>
        <p:nvSpPr>
          <p:cNvPr id="26" name="TextBox 25">
            <a:extLst>
              <a:ext uri="{FF2B5EF4-FFF2-40B4-BE49-F238E27FC236}">
                <a16:creationId xmlns:a16="http://schemas.microsoft.com/office/drawing/2014/main" id="{0AD32DC2-731B-14EE-B836-4808DD618080}"/>
              </a:ext>
            </a:extLst>
          </p:cNvPr>
          <p:cNvSpPr txBox="1"/>
          <p:nvPr/>
        </p:nvSpPr>
        <p:spPr>
          <a:xfrm>
            <a:off x="2877572" y="1908458"/>
            <a:ext cx="2210035" cy="369332"/>
          </a:xfrm>
          <a:prstGeom prst="rect">
            <a:avLst/>
          </a:prstGeom>
          <a:noFill/>
        </p:spPr>
        <p:txBody>
          <a:bodyPr wrap="square">
            <a:spAutoFit/>
          </a:bodyPr>
          <a:lstStyle/>
          <a:p>
            <a:r>
              <a:rPr lang="en-US" dirty="0">
                <a:solidFill>
                  <a:schemeClr val="accent1">
                    <a:lumMod val="60000"/>
                    <a:lumOff val="40000"/>
                  </a:schemeClr>
                </a:solidFill>
              </a:rPr>
              <a:t>Frozen embeddings</a:t>
            </a:r>
          </a:p>
        </p:txBody>
      </p:sp>
      <p:pic>
        <p:nvPicPr>
          <p:cNvPr id="29" name="Graphic 28" descr="Low temperature outline">
            <a:extLst>
              <a:ext uri="{FF2B5EF4-FFF2-40B4-BE49-F238E27FC236}">
                <a16:creationId xmlns:a16="http://schemas.microsoft.com/office/drawing/2014/main" id="{74EDA21C-B136-B823-ED89-BA7BCC42EF1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346039" y="1705959"/>
            <a:ext cx="649548" cy="649548"/>
          </a:xfrm>
          <a:prstGeom prst="rect">
            <a:avLst/>
          </a:prstGeom>
        </p:spPr>
      </p:pic>
      <p:sp>
        <p:nvSpPr>
          <p:cNvPr id="32" name="Slide Number Placeholder 31">
            <a:extLst>
              <a:ext uri="{FF2B5EF4-FFF2-40B4-BE49-F238E27FC236}">
                <a16:creationId xmlns:a16="http://schemas.microsoft.com/office/drawing/2014/main" id="{6CB492F7-BE62-68AD-6A4E-2999D8F37B39}"/>
              </a:ext>
            </a:extLst>
          </p:cNvPr>
          <p:cNvSpPr>
            <a:spLocks noGrp="1"/>
          </p:cNvSpPr>
          <p:nvPr>
            <p:ph type="sldNum" sz="quarter" idx="12"/>
          </p:nvPr>
        </p:nvSpPr>
        <p:spPr/>
        <p:txBody>
          <a:bodyPr/>
          <a:lstStyle/>
          <a:p>
            <a:fld id="{6F9C56B4-EE17-406D-85B7-8F5642CBD9E7}" type="slidenum">
              <a:rPr lang="en-US" smtClean="0"/>
              <a:t>21</a:t>
            </a:fld>
            <a:endParaRPr lang="en-US"/>
          </a:p>
        </p:txBody>
      </p:sp>
    </p:spTree>
    <p:extLst>
      <p:ext uri="{BB962C8B-B14F-4D97-AF65-F5344CB8AC3E}">
        <p14:creationId xmlns:p14="http://schemas.microsoft.com/office/powerpoint/2010/main" val="139548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hidden"/>
                                      </p:to>
                                    </p:set>
                                  </p:childTnLst>
                                </p:cTn>
                              </p:par>
                              <p:par>
                                <p:cTn id="49" presetID="1" presetClass="exit"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29"/>
                                        </p:tgtEl>
                                        <p:attrNameLst>
                                          <p:attrName>style.visibility</p:attrName>
                                        </p:attrNameLst>
                                      </p:cBhvr>
                                      <p:to>
                                        <p:strVal val="hidden"/>
                                      </p:to>
                                    </p:set>
                                  </p:childTnLst>
                                </p:cTn>
                              </p:par>
                              <p:par>
                                <p:cTn id="53" presetID="1" presetClass="exit"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21"/>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106" grpId="0"/>
      <p:bldP spid="107" grpId="0"/>
      <p:bldP spid="5" grpId="0" animBg="1"/>
      <p:bldP spid="17" grpId="0"/>
      <p:bldP spid="20" grpId="0"/>
      <p:bldP spid="23" grpId="0"/>
      <p:bldP spid="7" grpId="0"/>
      <p:bldP spid="10" grpId="0"/>
      <p:bldP spid="28" grpId="0"/>
      <p:bldP spid="24" grpId="0"/>
      <p:bldP spid="15" grpId="0" animBg="1"/>
      <p:bldP spid="15" grpId="1" animBg="1"/>
      <p:bldP spid="18" grpId="0"/>
      <p:bldP spid="18" grpId="1"/>
      <p:bldP spid="26" grpId="0"/>
      <p:bldP spid="26"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FC97D-4BE6-D3BA-594F-7B6AD20D8380}"/>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B7972B04-C3B3-46F7-00B2-95186F9FD670}"/>
              </a:ext>
            </a:extLst>
          </p:cNvPr>
          <p:cNvSpPr txBox="1">
            <a:spLocks/>
          </p:cNvSpPr>
          <p:nvPr/>
        </p:nvSpPr>
        <p:spPr>
          <a:xfrm>
            <a:off x="179008" y="422713"/>
            <a:ext cx="11360800" cy="763600"/>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Argo’s profiler can constrain to operator-specific SLMs</a:t>
            </a:r>
          </a:p>
        </p:txBody>
      </p:sp>
      <p:sp>
        <p:nvSpPr>
          <p:cNvPr id="12" name="TextBox 11">
            <a:extLst>
              <a:ext uri="{FF2B5EF4-FFF2-40B4-BE49-F238E27FC236}">
                <a16:creationId xmlns:a16="http://schemas.microsoft.com/office/drawing/2014/main" id="{C49A05E8-8A22-3E84-0014-7AB8D83D59C3}"/>
              </a:ext>
            </a:extLst>
          </p:cNvPr>
          <p:cNvSpPr txBox="1"/>
          <p:nvPr/>
        </p:nvSpPr>
        <p:spPr>
          <a:xfrm>
            <a:off x="1223041" y="2251852"/>
            <a:ext cx="1624178" cy="646331"/>
          </a:xfrm>
          <a:prstGeom prst="rect">
            <a:avLst/>
          </a:prstGeom>
          <a:noFill/>
        </p:spPr>
        <p:txBody>
          <a:bodyPr wrap="square" rtlCol="0">
            <a:spAutoFit/>
          </a:bodyPr>
          <a:lstStyle/>
          <a:p>
            <a:r>
              <a:rPr lang="en-US" dirty="0"/>
              <a:t>Phi-4-</a:t>
            </a:r>
          </a:p>
          <a:p>
            <a:r>
              <a:rPr lang="en-US" dirty="0"/>
              <a:t>mini-instruct</a:t>
            </a:r>
          </a:p>
        </p:txBody>
      </p:sp>
      <p:sp>
        <p:nvSpPr>
          <p:cNvPr id="14" name="TextBox 13">
            <a:extLst>
              <a:ext uri="{FF2B5EF4-FFF2-40B4-BE49-F238E27FC236}">
                <a16:creationId xmlns:a16="http://schemas.microsoft.com/office/drawing/2014/main" id="{4021352E-3FEE-909F-C847-EA15263F46B3}"/>
              </a:ext>
            </a:extLst>
          </p:cNvPr>
          <p:cNvSpPr txBox="1"/>
          <p:nvPr/>
        </p:nvSpPr>
        <p:spPr>
          <a:xfrm>
            <a:off x="3790073" y="2211999"/>
            <a:ext cx="1523258" cy="646331"/>
          </a:xfrm>
          <a:prstGeom prst="rect">
            <a:avLst/>
          </a:prstGeom>
          <a:noFill/>
        </p:spPr>
        <p:txBody>
          <a:bodyPr wrap="square" rtlCol="0">
            <a:spAutoFit/>
          </a:bodyPr>
          <a:lstStyle/>
          <a:p>
            <a:r>
              <a:rPr lang="en-US" dirty="0"/>
              <a:t>Mistral-7B-Instruct-v0.3</a:t>
            </a:r>
          </a:p>
        </p:txBody>
      </p:sp>
      <p:sp>
        <p:nvSpPr>
          <p:cNvPr id="15" name="TextBox 14">
            <a:extLst>
              <a:ext uri="{FF2B5EF4-FFF2-40B4-BE49-F238E27FC236}">
                <a16:creationId xmlns:a16="http://schemas.microsoft.com/office/drawing/2014/main" id="{8206052D-125F-E82A-D0CA-1E0F11EB8683}"/>
              </a:ext>
            </a:extLst>
          </p:cNvPr>
          <p:cNvSpPr txBox="1"/>
          <p:nvPr/>
        </p:nvSpPr>
        <p:spPr>
          <a:xfrm>
            <a:off x="1147840" y="4519047"/>
            <a:ext cx="1978357" cy="646331"/>
          </a:xfrm>
          <a:prstGeom prst="rect">
            <a:avLst/>
          </a:prstGeom>
          <a:noFill/>
        </p:spPr>
        <p:txBody>
          <a:bodyPr wrap="square">
            <a:spAutoFit/>
          </a:bodyPr>
          <a:lstStyle/>
          <a:p>
            <a:r>
              <a:rPr lang="en-US" dirty="0"/>
              <a:t>DeepSeek-R1-Distill-Qwen-32B</a:t>
            </a:r>
          </a:p>
        </p:txBody>
      </p:sp>
      <p:sp>
        <p:nvSpPr>
          <p:cNvPr id="16" name="TextBox 15">
            <a:extLst>
              <a:ext uri="{FF2B5EF4-FFF2-40B4-BE49-F238E27FC236}">
                <a16:creationId xmlns:a16="http://schemas.microsoft.com/office/drawing/2014/main" id="{696A609A-9771-E4AC-3093-410AE45057CE}"/>
              </a:ext>
            </a:extLst>
          </p:cNvPr>
          <p:cNvSpPr txBox="1"/>
          <p:nvPr/>
        </p:nvSpPr>
        <p:spPr>
          <a:xfrm>
            <a:off x="3830641" y="4503042"/>
            <a:ext cx="1442122" cy="646331"/>
          </a:xfrm>
          <a:prstGeom prst="rect">
            <a:avLst/>
          </a:prstGeom>
          <a:noFill/>
        </p:spPr>
        <p:txBody>
          <a:bodyPr wrap="square">
            <a:spAutoFit/>
          </a:bodyPr>
          <a:lstStyle/>
          <a:p>
            <a:r>
              <a:rPr lang="en-US" dirty="0"/>
              <a:t>Qwen2.5-</a:t>
            </a:r>
          </a:p>
          <a:p>
            <a:r>
              <a:rPr lang="en-US" dirty="0"/>
              <a:t>32B-Instruct</a:t>
            </a:r>
          </a:p>
        </p:txBody>
      </p:sp>
      <p:pic>
        <p:nvPicPr>
          <p:cNvPr id="18" name="Graphic 17" descr="Browser window outline">
            <a:extLst>
              <a:ext uri="{FF2B5EF4-FFF2-40B4-BE49-F238E27FC236}">
                <a16:creationId xmlns:a16="http://schemas.microsoft.com/office/drawing/2014/main" id="{68DED5F1-0581-3AE5-559E-5F42B8757E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23041" y="2830837"/>
            <a:ext cx="1053367" cy="1053367"/>
          </a:xfrm>
          <a:prstGeom prst="rect">
            <a:avLst/>
          </a:prstGeom>
        </p:spPr>
      </p:pic>
      <p:pic>
        <p:nvPicPr>
          <p:cNvPr id="19" name="Graphic 18" descr="Browser window outline">
            <a:extLst>
              <a:ext uri="{FF2B5EF4-FFF2-40B4-BE49-F238E27FC236}">
                <a16:creationId xmlns:a16="http://schemas.microsoft.com/office/drawing/2014/main" id="{D14C75E7-FDFB-7DB6-0A62-2B03C91908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90073" y="2784873"/>
            <a:ext cx="1053367" cy="1053367"/>
          </a:xfrm>
          <a:prstGeom prst="rect">
            <a:avLst/>
          </a:prstGeom>
        </p:spPr>
      </p:pic>
      <p:pic>
        <p:nvPicPr>
          <p:cNvPr id="32" name="Graphic 31" descr="Browser window outline">
            <a:extLst>
              <a:ext uri="{FF2B5EF4-FFF2-40B4-BE49-F238E27FC236}">
                <a16:creationId xmlns:a16="http://schemas.microsoft.com/office/drawing/2014/main" id="{D2949477-E175-7FC9-A69A-EB729C4F8B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23041" y="5191313"/>
            <a:ext cx="1053367" cy="1053367"/>
          </a:xfrm>
          <a:prstGeom prst="rect">
            <a:avLst/>
          </a:prstGeom>
        </p:spPr>
      </p:pic>
      <p:pic>
        <p:nvPicPr>
          <p:cNvPr id="33" name="Graphic 32" descr="Browser window outline">
            <a:extLst>
              <a:ext uri="{FF2B5EF4-FFF2-40B4-BE49-F238E27FC236}">
                <a16:creationId xmlns:a16="http://schemas.microsoft.com/office/drawing/2014/main" id="{BB9DE43D-7E48-0A0B-7368-38CD38671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00527" y="5190129"/>
            <a:ext cx="1053367" cy="1053367"/>
          </a:xfrm>
          <a:prstGeom prst="rect">
            <a:avLst/>
          </a:prstGeom>
        </p:spPr>
      </p:pic>
      <p:pic>
        <p:nvPicPr>
          <p:cNvPr id="51" name="Graphic 50" descr="Circular flowchart outline">
            <a:extLst>
              <a:ext uri="{FF2B5EF4-FFF2-40B4-BE49-F238E27FC236}">
                <a16:creationId xmlns:a16="http://schemas.microsoft.com/office/drawing/2014/main" id="{0EB6CCA8-5468-748E-6599-3417421978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17088" y="3138644"/>
            <a:ext cx="579772" cy="579772"/>
          </a:xfrm>
          <a:prstGeom prst="rect">
            <a:avLst/>
          </a:prstGeom>
        </p:spPr>
      </p:pic>
      <p:pic>
        <p:nvPicPr>
          <p:cNvPr id="52" name="Graphic 51" descr="Circular flowchart outline">
            <a:extLst>
              <a:ext uri="{FF2B5EF4-FFF2-40B4-BE49-F238E27FC236}">
                <a16:creationId xmlns:a16="http://schemas.microsoft.com/office/drawing/2014/main" id="{5213CB3E-7D7A-BB57-9819-A35CDEF72B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16214" y="3088671"/>
            <a:ext cx="579772" cy="579772"/>
          </a:xfrm>
          <a:prstGeom prst="rect">
            <a:avLst/>
          </a:prstGeom>
        </p:spPr>
      </p:pic>
      <p:pic>
        <p:nvPicPr>
          <p:cNvPr id="53" name="Graphic 52" descr="Circular flowchart outline">
            <a:extLst>
              <a:ext uri="{FF2B5EF4-FFF2-40B4-BE49-F238E27FC236}">
                <a16:creationId xmlns:a16="http://schemas.microsoft.com/office/drawing/2014/main" id="{45038E6D-E4BE-9086-0002-9A12B06AAE9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64111" y="5497875"/>
            <a:ext cx="579772" cy="579772"/>
          </a:xfrm>
          <a:prstGeom prst="rect">
            <a:avLst/>
          </a:prstGeom>
        </p:spPr>
      </p:pic>
      <p:pic>
        <p:nvPicPr>
          <p:cNvPr id="54" name="Graphic 53" descr="Circular flowchart outline">
            <a:extLst>
              <a:ext uri="{FF2B5EF4-FFF2-40B4-BE49-F238E27FC236}">
                <a16:creationId xmlns:a16="http://schemas.microsoft.com/office/drawing/2014/main" id="{7538EA6D-6AC8-60B7-9202-7880D62879F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20768" y="5487404"/>
            <a:ext cx="579772" cy="579772"/>
          </a:xfrm>
          <a:prstGeom prst="rect">
            <a:avLst/>
          </a:prstGeom>
        </p:spPr>
      </p:pic>
      <p:sp>
        <p:nvSpPr>
          <p:cNvPr id="55" name="Rounded Rectangle 54">
            <a:extLst>
              <a:ext uri="{FF2B5EF4-FFF2-40B4-BE49-F238E27FC236}">
                <a16:creationId xmlns:a16="http://schemas.microsoft.com/office/drawing/2014/main" id="{B2BC37A9-7DB2-CECE-15D1-CF284ED48068}"/>
              </a:ext>
            </a:extLst>
          </p:cNvPr>
          <p:cNvSpPr/>
          <p:nvPr/>
        </p:nvSpPr>
        <p:spPr>
          <a:xfrm>
            <a:off x="848299" y="2060153"/>
            <a:ext cx="4589077" cy="4375134"/>
          </a:xfrm>
          <a:prstGeom prst="roundRect">
            <a:avLst/>
          </a:prstGeom>
          <a:noFill/>
          <a:ln w="34925">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931F3F04-A3E0-CB00-24F0-29DE061724F0}"/>
              </a:ext>
            </a:extLst>
          </p:cNvPr>
          <p:cNvSpPr txBox="1"/>
          <p:nvPr/>
        </p:nvSpPr>
        <p:spPr>
          <a:xfrm>
            <a:off x="6295710" y="3811370"/>
            <a:ext cx="4711867" cy="1015663"/>
          </a:xfrm>
          <a:prstGeom prst="rect">
            <a:avLst/>
          </a:prstGeom>
          <a:noFill/>
        </p:spPr>
        <p:txBody>
          <a:bodyPr wrap="none" rtlCol="0">
            <a:spAutoFit/>
          </a:bodyPr>
          <a:lstStyle/>
          <a:p>
            <a:pPr algn="ctr"/>
            <a:r>
              <a:rPr lang="en-US" sz="2000" b="1" dirty="0">
                <a:solidFill>
                  <a:srgbClr val="C00000"/>
                </a:solidFill>
              </a:rPr>
              <a:t>Operator says </a:t>
            </a:r>
            <a:r>
              <a:rPr lang="en-US" sz="2000" dirty="0">
                <a:solidFill>
                  <a:srgbClr val="C00000"/>
                </a:solidFill>
              </a:rPr>
              <a:t>– I only want to use </a:t>
            </a:r>
            <a:r>
              <a:rPr lang="en-US" sz="2000" b="1" dirty="0">
                <a:solidFill>
                  <a:srgbClr val="C00000"/>
                </a:solidFill>
              </a:rPr>
              <a:t>these </a:t>
            </a:r>
          </a:p>
          <a:p>
            <a:pPr algn="ctr"/>
            <a:r>
              <a:rPr lang="en-US" sz="2000" b="1" dirty="0">
                <a:solidFill>
                  <a:srgbClr val="C00000"/>
                </a:solidFill>
              </a:rPr>
              <a:t>4 SLMs</a:t>
            </a:r>
            <a:r>
              <a:rPr lang="en-US" sz="2000" dirty="0">
                <a:solidFill>
                  <a:srgbClr val="C00000"/>
                </a:solidFill>
              </a:rPr>
              <a:t> due to </a:t>
            </a:r>
            <a:r>
              <a:rPr lang="en-US" sz="2000" b="1" dirty="0">
                <a:solidFill>
                  <a:srgbClr val="C00000"/>
                </a:solidFill>
              </a:rPr>
              <a:t>business and </a:t>
            </a:r>
          </a:p>
          <a:p>
            <a:pPr algn="ctr"/>
            <a:r>
              <a:rPr lang="en-US" sz="2000" b="1" dirty="0">
                <a:solidFill>
                  <a:srgbClr val="C00000"/>
                </a:solidFill>
              </a:rPr>
              <a:t>licensing </a:t>
            </a:r>
            <a:r>
              <a:rPr lang="en-US" sz="2000" dirty="0">
                <a:solidFill>
                  <a:srgbClr val="C00000"/>
                </a:solidFill>
              </a:rPr>
              <a:t>requirements!</a:t>
            </a:r>
          </a:p>
        </p:txBody>
      </p:sp>
      <p:sp>
        <p:nvSpPr>
          <p:cNvPr id="2" name="Slide Number Placeholder 1">
            <a:extLst>
              <a:ext uri="{FF2B5EF4-FFF2-40B4-BE49-F238E27FC236}">
                <a16:creationId xmlns:a16="http://schemas.microsoft.com/office/drawing/2014/main" id="{68C1E67A-51A3-DE4C-55D6-237F7AD8F4F2}"/>
              </a:ext>
            </a:extLst>
          </p:cNvPr>
          <p:cNvSpPr>
            <a:spLocks noGrp="1"/>
          </p:cNvSpPr>
          <p:nvPr>
            <p:ph type="sldNum" sz="quarter" idx="12"/>
          </p:nvPr>
        </p:nvSpPr>
        <p:spPr/>
        <p:txBody>
          <a:bodyPr/>
          <a:lstStyle/>
          <a:p>
            <a:fld id="{6F9C56B4-EE17-406D-85B7-8F5642CBD9E7}" type="slidenum">
              <a:rPr lang="en-US" smtClean="0"/>
              <a:t>22</a:t>
            </a:fld>
            <a:endParaRPr lang="en-US"/>
          </a:p>
        </p:txBody>
      </p:sp>
    </p:spTree>
    <p:extLst>
      <p:ext uri="{BB962C8B-B14F-4D97-AF65-F5344CB8AC3E}">
        <p14:creationId xmlns:p14="http://schemas.microsoft.com/office/powerpoint/2010/main" val="1144766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55" grpId="0" animBg="1"/>
      <p:bldP spid="5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E0B83-68E6-3F06-806D-04AD6450B6C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EF5BF117-387C-6D4A-A743-A2854FB10BC0}"/>
              </a:ext>
            </a:extLst>
          </p:cNvPr>
          <p:cNvSpPr txBox="1"/>
          <p:nvPr/>
        </p:nvSpPr>
        <p:spPr>
          <a:xfrm>
            <a:off x="1016499" y="2089149"/>
            <a:ext cx="1624178" cy="646331"/>
          </a:xfrm>
          <a:prstGeom prst="rect">
            <a:avLst/>
          </a:prstGeom>
          <a:noFill/>
        </p:spPr>
        <p:txBody>
          <a:bodyPr wrap="square" rtlCol="0">
            <a:spAutoFit/>
          </a:bodyPr>
          <a:lstStyle/>
          <a:p>
            <a:r>
              <a:rPr lang="en-US" dirty="0"/>
              <a:t>Phi-4-</a:t>
            </a:r>
          </a:p>
          <a:p>
            <a:r>
              <a:rPr lang="en-US" dirty="0"/>
              <a:t>mini-instruct</a:t>
            </a:r>
          </a:p>
        </p:txBody>
      </p:sp>
      <p:sp>
        <p:nvSpPr>
          <p:cNvPr id="12" name="TextBox 11">
            <a:extLst>
              <a:ext uri="{FF2B5EF4-FFF2-40B4-BE49-F238E27FC236}">
                <a16:creationId xmlns:a16="http://schemas.microsoft.com/office/drawing/2014/main" id="{A32E5287-01C0-34A4-3623-6931F4834C93}"/>
              </a:ext>
            </a:extLst>
          </p:cNvPr>
          <p:cNvSpPr txBox="1"/>
          <p:nvPr/>
        </p:nvSpPr>
        <p:spPr>
          <a:xfrm>
            <a:off x="3715551" y="2080830"/>
            <a:ext cx="1523258" cy="646331"/>
          </a:xfrm>
          <a:prstGeom prst="rect">
            <a:avLst/>
          </a:prstGeom>
          <a:noFill/>
        </p:spPr>
        <p:txBody>
          <a:bodyPr wrap="square" rtlCol="0">
            <a:spAutoFit/>
          </a:bodyPr>
          <a:lstStyle/>
          <a:p>
            <a:r>
              <a:rPr lang="en-US" dirty="0"/>
              <a:t>Mistral-7B-Instruct-v0.3</a:t>
            </a:r>
          </a:p>
        </p:txBody>
      </p:sp>
      <p:sp>
        <p:nvSpPr>
          <p:cNvPr id="24" name="TextBox 23">
            <a:extLst>
              <a:ext uri="{FF2B5EF4-FFF2-40B4-BE49-F238E27FC236}">
                <a16:creationId xmlns:a16="http://schemas.microsoft.com/office/drawing/2014/main" id="{57F2E358-D454-35F8-FC12-8D6813199FD4}"/>
              </a:ext>
            </a:extLst>
          </p:cNvPr>
          <p:cNvSpPr txBox="1"/>
          <p:nvPr/>
        </p:nvSpPr>
        <p:spPr>
          <a:xfrm>
            <a:off x="6233321" y="2028586"/>
            <a:ext cx="1978357" cy="646331"/>
          </a:xfrm>
          <a:prstGeom prst="rect">
            <a:avLst/>
          </a:prstGeom>
          <a:noFill/>
        </p:spPr>
        <p:txBody>
          <a:bodyPr wrap="square">
            <a:spAutoFit/>
          </a:bodyPr>
          <a:lstStyle/>
          <a:p>
            <a:r>
              <a:rPr lang="en-US" dirty="0"/>
              <a:t>DeepSeek-R1-Distill-Qwen-32B</a:t>
            </a:r>
          </a:p>
        </p:txBody>
      </p:sp>
      <p:sp>
        <p:nvSpPr>
          <p:cNvPr id="28" name="TextBox 27">
            <a:extLst>
              <a:ext uri="{FF2B5EF4-FFF2-40B4-BE49-F238E27FC236}">
                <a16:creationId xmlns:a16="http://schemas.microsoft.com/office/drawing/2014/main" id="{1CABCD0B-E278-7130-D3FC-2DC0AA2DC184}"/>
              </a:ext>
            </a:extLst>
          </p:cNvPr>
          <p:cNvSpPr txBox="1"/>
          <p:nvPr/>
        </p:nvSpPr>
        <p:spPr>
          <a:xfrm>
            <a:off x="9095176" y="2111958"/>
            <a:ext cx="1442122" cy="646331"/>
          </a:xfrm>
          <a:prstGeom prst="rect">
            <a:avLst/>
          </a:prstGeom>
          <a:noFill/>
        </p:spPr>
        <p:txBody>
          <a:bodyPr wrap="square">
            <a:spAutoFit/>
          </a:bodyPr>
          <a:lstStyle/>
          <a:p>
            <a:r>
              <a:rPr lang="en-US" dirty="0"/>
              <a:t>Qwen2.5-</a:t>
            </a:r>
          </a:p>
          <a:p>
            <a:r>
              <a:rPr lang="en-US" dirty="0"/>
              <a:t>32B-Instruct</a:t>
            </a:r>
          </a:p>
        </p:txBody>
      </p:sp>
      <p:cxnSp>
        <p:nvCxnSpPr>
          <p:cNvPr id="27" name="Straight Arrow Connector 26">
            <a:extLst>
              <a:ext uri="{FF2B5EF4-FFF2-40B4-BE49-F238E27FC236}">
                <a16:creationId xmlns:a16="http://schemas.microsoft.com/office/drawing/2014/main" id="{6A4F2BCB-00AC-3951-2C94-D78C1EE7C0BC}"/>
              </a:ext>
            </a:extLst>
          </p:cNvPr>
          <p:cNvCxnSpPr>
            <a:cxnSpLocks/>
          </p:cNvCxnSpPr>
          <p:nvPr/>
        </p:nvCxnSpPr>
        <p:spPr>
          <a:xfrm>
            <a:off x="2364429" y="3376706"/>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80" name="Graphic 79" descr="Browser window outline">
            <a:extLst>
              <a:ext uri="{FF2B5EF4-FFF2-40B4-BE49-F238E27FC236}">
                <a16:creationId xmlns:a16="http://schemas.microsoft.com/office/drawing/2014/main" id="{E6CAC711-5E52-0303-71CE-939D6A7C2AA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5332" y="2699668"/>
            <a:ext cx="1053367" cy="1053367"/>
          </a:xfrm>
          <a:prstGeom prst="rect">
            <a:avLst/>
          </a:prstGeom>
        </p:spPr>
      </p:pic>
      <p:pic>
        <p:nvPicPr>
          <p:cNvPr id="92" name="Graphic 91" descr="Browser window outline">
            <a:extLst>
              <a:ext uri="{FF2B5EF4-FFF2-40B4-BE49-F238E27FC236}">
                <a16:creationId xmlns:a16="http://schemas.microsoft.com/office/drawing/2014/main" id="{56A2B785-8FB3-A82C-A688-BA42CA2EDC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26005" y="2699668"/>
            <a:ext cx="1053367" cy="1053367"/>
          </a:xfrm>
          <a:prstGeom prst="rect">
            <a:avLst/>
          </a:prstGeom>
        </p:spPr>
      </p:pic>
      <p:grpSp>
        <p:nvGrpSpPr>
          <p:cNvPr id="117" name="Group 116">
            <a:extLst>
              <a:ext uri="{FF2B5EF4-FFF2-40B4-BE49-F238E27FC236}">
                <a16:creationId xmlns:a16="http://schemas.microsoft.com/office/drawing/2014/main" id="{FA676CA1-0BF8-A835-21FC-A19799360E61}"/>
              </a:ext>
            </a:extLst>
          </p:cNvPr>
          <p:cNvGrpSpPr/>
          <p:nvPr/>
        </p:nvGrpSpPr>
        <p:grpSpPr>
          <a:xfrm>
            <a:off x="2429439" y="2699314"/>
            <a:ext cx="1293156" cy="914400"/>
            <a:chOff x="2445942" y="458294"/>
            <a:chExt cx="1293156" cy="914400"/>
          </a:xfrm>
        </p:grpSpPr>
        <p:pic>
          <p:nvPicPr>
            <p:cNvPr id="94" name="Graphic 93" descr="Ruler outline">
              <a:extLst>
                <a:ext uri="{FF2B5EF4-FFF2-40B4-BE49-F238E27FC236}">
                  <a16:creationId xmlns:a16="http://schemas.microsoft.com/office/drawing/2014/main" id="{20A05627-1215-CA7A-6743-0D74DCDFC2B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3495367">
              <a:off x="2555790" y="458294"/>
              <a:ext cx="914400" cy="914400"/>
            </a:xfrm>
            <a:prstGeom prst="rect">
              <a:avLst/>
            </a:prstGeom>
          </p:spPr>
        </p:pic>
        <p:grpSp>
          <p:nvGrpSpPr>
            <p:cNvPr id="98" name="Group 97">
              <a:extLst>
                <a:ext uri="{FF2B5EF4-FFF2-40B4-BE49-F238E27FC236}">
                  <a16:creationId xmlns:a16="http://schemas.microsoft.com/office/drawing/2014/main" id="{648744E0-F28D-6F4C-0315-6B18DD461EA6}"/>
                </a:ext>
              </a:extLst>
            </p:cNvPr>
            <p:cNvGrpSpPr/>
            <p:nvPr/>
          </p:nvGrpSpPr>
          <p:grpSpPr>
            <a:xfrm>
              <a:off x="2445942" y="490902"/>
              <a:ext cx="1293156" cy="369332"/>
              <a:chOff x="2445942" y="490902"/>
              <a:chExt cx="1293156" cy="369332"/>
            </a:xfrm>
          </p:grpSpPr>
          <p:sp>
            <p:nvSpPr>
              <p:cNvPr id="95" name="TextBox 94">
                <a:extLst>
                  <a:ext uri="{FF2B5EF4-FFF2-40B4-BE49-F238E27FC236}">
                    <a16:creationId xmlns:a16="http://schemas.microsoft.com/office/drawing/2014/main" id="{82A74D56-ACBF-3BAF-C69E-2B297B957D36}"/>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97" name="TextBox 96">
                <a:extLst>
                  <a:ext uri="{FF2B5EF4-FFF2-40B4-BE49-F238E27FC236}">
                    <a16:creationId xmlns:a16="http://schemas.microsoft.com/office/drawing/2014/main" id="{25E0861C-3991-4DBD-61B2-AE8003D16110}"/>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99" name="Rectangle 98">
              <a:extLst>
                <a:ext uri="{FF2B5EF4-FFF2-40B4-BE49-F238E27FC236}">
                  <a16:creationId xmlns:a16="http://schemas.microsoft.com/office/drawing/2014/main" id="{46FBF494-9385-A8A6-F04C-53336C4DBE25}"/>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0" name="Graphic 99" descr="Browser window outline">
            <a:extLst>
              <a:ext uri="{FF2B5EF4-FFF2-40B4-BE49-F238E27FC236}">
                <a16:creationId xmlns:a16="http://schemas.microsoft.com/office/drawing/2014/main" id="{F2B8D894-3FDC-A20C-4768-9637911FB6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16709" y="2699668"/>
            <a:ext cx="1053367" cy="1053367"/>
          </a:xfrm>
          <a:prstGeom prst="rect">
            <a:avLst/>
          </a:prstGeom>
        </p:spPr>
      </p:pic>
      <p:pic>
        <p:nvPicPr>
          <p:cNvPr id="101" name="Graphic 100" descr="Browser window outline">
            <a:extLst>
              <a:ext uri="{FF2B5EF4-FFF2-40B4-BE49-F238E27FC236}">
                <a16:creationId xmlns:a16="http://schemas.microsoft.com/office/drawing/2014/main" id="{55D2F415-5534-C608-A43B-2E1FFB688B6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12149" y="2708510"/>
            <a:ext cx="1053367" cy="1053367"/>
          </a:xfrm>
          <a:prstGeom prst="rect">
            <a:avLst/>
          </a:prstGeom>
        </p:spPr>
      </p:pic>
      <p:grpSp>
        <p:nvGrpSpPr>
          <p:cNvPr id="121" name="Group 120">
            <a:extLst>
              <a:ext uri="{FF2B5EF4-FFF2-40B4-BE49-F238E27FC236}">
                <a16:creationId xmlns:a16="http://schemas.microsoft.com/office/drawing/2014/main" id="{89D8BD89-60B3-31D3-8248-E33403621237}"/>
              </a:ext>
            </a:extLst>
          </p:cNvPr>
          <p:cNvGrpSpPr/>
          <p:nvPr/>
        </p:nvGrpSpPr>
        <p:grpSpPr>
          <a:xfrm>
            <a:off x="5095199" y="2694553"/>
            <a:ext cx="1293156" cy="914400"/>
            <a:chOff x="2445942" y="458294"/>
            <a:chExt cx="1293156" cy="914400"/>
          </a:xfrm>
        </p:grpSpPr>
        <p:pic>
          <p:nvPicPr>
            <p:cNvPr id="122" name="Graphic 121" descr="Ruler outline">
              <a:extLst>
                <a:ext uri="{FF2B5EF4-FFF2-40B4-BE49-F238E27FC236}">
                  <a16:creationId xmlns:a16="http://schemas.microsoft.com/office/drawing/2014/main" id="{40535DDA-D607-596E-ABDA-2E2E93765E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3495367">
              <a:off x="2555790" y="458294"/>
              <a:ext cx="914400" cy="914400"/>
            </a:xfrm>
            <a:prstGeom prst="rect">
              <a:avLst/>
            </a:prstGeom>
          </p:spPr>
        </p:pic>
        <p:grpSp>
          <p:nvGrpSpPr>
            <p:cNvPr id="123" name="Group 122">
              <a:extLst>
                <a:ext uri="{FF2B5EF4-FFF2-40B4-BE49-F238E27FC236}">
                  <a16:creationId xmlns:a16="http://schemas.microsoft.com/office/drawing/2014/main" id="{A9335F88-7EC5-C5B7-0EB1-C3BEA1587F60}"/>
                </a:ext>
              </a:extLst>
            </p:cNvPr>
            <p:cNvGrpSpPr/>
            <p:nvPr/>
          </p:nvGrpSpPr>
          <p:grpSpPr>
            <a:xfrm>
              <a:off x="2445942" y="490902"/>
              <a:ext cx="1293156" cy="369332"/>
              <a:chOff x="2445942" y="490902"/>
              <a:chExt cx="1293156" cy="369332"/>
            </a:xfrm>
          </p:grpSpPr>
          <p:sp>
            <p:nvSpPr>
              <p:cNvPr id="125" name="TextBox 124">
                <a:extLst>
                  <a:ext uri="{FF2B5EF4-FFF2-40B4-BE49-F238E27FC236}">
                    <a16:creationId xmlns:a16="http://schemas.microsoft.com/office/drawing/2014/main" id="{21919A82-25CB-117C-FAE4-C8D8F655C502}"/>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126" name="TextBox 125">
                <a:extLst>
                  <a:ext uri="{FF2B5EF4-FFF2-40B4-BE49-F238E27FC236}">
                    <a16:creationId xmlns:a16="http://schemas.microsoft.com/office/drawing/2014/main" id="{48F6D80F-3453-0340-3FA3-B4AE117C31B3}"/>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124" name="Rectangle 123">
              <a:extLst>
                <a:ext uri="{FF2B5EF4-FFF2-40B4-BE49-F238E27FC236}">
                  <a16:creationId xmlns:a16="http://schemas.microsoft.com/office/drawing/2014/main" id="{F9B2DC4D-CAA8-9582-0891-C5A27E92884A}"/>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27" name="Straight Arrow Connector 126">
            <a:extLst>
              <a:ext uri="{FF2B5EF4-FFF2-40B4-BE49-F238E27FC236}">
                <a16:creationId xmlns:a16="http://schemas.microsoft.com/office/drawing/2014/main" id="{A56EDE0A-60F9-DA2F-EDB8-1C0DAC4F742A}"/>
              </a:ext>
            </a:extLst>
          </p:cNvPr>
          <p:cNvCxnSpPr>
            <a:cxnSpLocks/>
          </p:cNvCxnSpPr>
          <p:nvPr/>
        </p:nvCxnSpPr>
        <p:spPr>
          <a:xfrm>
            <a:off x="5072536" y="3376706"/>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nvGrpSpPr>
          <p:cNvPr id="128" name="Group 127">
            <a:extLst>
              <a:ext uri="{FF2B5EF4-FFF2-40B4-BE49-F238E27FC236}">
                <a16:creationId xmlns:a16="http://schemas.microsoft.com/office/drawing/2014/main" id="{2DF18C14-2634-E351-4706-2A8E81C64C7D}"/>
              </a:ext>
            </a:extLst>
          </p:cNvPr>
          <p:cNvGrpSpPr/>
          <p:nvPr/>
        </p:nvGrpSpPr>
        <p:grpSpPr>
          <a:xfrm>
            <a:off x="7781345" y="2658099"/>
            <a:ext cx="1293156" cy="914400"/>
            <a:chOff x="2445942" y="458294"/>
            <a:chExt cx="1293156" cy="914400"/>
          </a:xfrm>
        </p:grpSpPr>
        <p:pic>
          <p:nvPicPr>
            <p:cNvPr id="129" name="Graphic 128" descr="Ruler outline">
              <a:extLst>
                <a:ext uri="{FF2B5EF4-FFF2-40B4-BE49-F238E27FC236}">
                  <a16:creationId xmlns:a16="http://schemas.microsoft.com/office/drawing/2014/main" id="{C747E55C-F863-FA81-0410-3A72330CAF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3495367">
              <a:off x="2555790" y="458294"/>
              <a:ext cx="914400" cy="914400"/>
            </a:xfrm>
            <a:prstGeom prst="rect">
              <a:avLst/>
            </a:prstGeom>
          </p:spPr>
        </p:pic>
        <p:grpSp>
          <p:nvGrpSpPr>
            <p:cNvPr id="130" name="Group 129">
              <a:extLst>
                <a:ext uri="{FF2B5EF4-FFF2-40B4-BE49-F238E27FC236}">
                  <a16:creationId xmlns:a16="http://schemas.microsoft.com/office/drawing/2014/main" id="{BBA32964-710E-4BEA-3C4C-12A3E8F6FB35}"/>
                </a:ext>
              </a:extLst>
            </p:cNvPr>
            <p:cNvGrpSpPr/>
            <p:nvPr/>
          </p:nvGrpSpPr>
          <p:grpSpPr>
            <a:xfrm>
              <a:off x="2445942" y="490902"/>
              <a:ext cx="1293156" cy="369332"/>
              <a:chOff x="2445942" y="490902"/>
              <a:chExt cx="1293156" cy="369332"/>
            </a:xfrm>
          </p:grpSpPr>
          <p:sp>
            <p:nvSpPr>
              <p:cNvPr id="132" name="TextBox 131">
                <a:extLst>
                  <a:ext uri="{FF2B5EF4-FFF2-40B4-BE49-F238E27FC236}">
                    <a16:creationId xmlns:a16="http://schemas.microsoft.com/office/drawing/2014/main" id="{E42CD2CC-91B7-8720-DD45-984C8A601646}"/>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133" name="TextBox 132">
                <a:extLst>
                  <a:ext uri="{FF2B5EF4-FFF2-40B4-BE49-F238E27FC236}">
                    <a16:creationId xmlns:a16="http://schemas.microsoft.com/office/drawing/2014/main" id="{A0CF0CB2-7563-48FC-7204-1D3FBAAC28AC}"/>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131" name="Rectangle 130">
              <a:extLst>
                <a:ext uri="{FF2B5EF4-FFF2-40B4-BE49-F238E27FC236}">
                  <a16:creationId xmlns:a16="http://schemas.microsoft.com/office/drawing/2014/main" id="{6D4B48EF-9552-B12C-E11A-ABD5BEC44C6C}"/>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4" name="Straight Arrow Connector 133">
            <a:extLst>
              <a:ext uri="{FF2B5EF4-FFF2-40B4-BE49-F238E27FC236}">
                <a16:creationId xmlns:a16="http://schemas.microsoft.com/office/drawing/2014/main" id="{1C1057FF-B385-E15B-AFBC-2C9BBC080F4C}"/>
              </a:ext>
            </a:extLst>
          </p:cNvPr>
          <p:cNvCxnSpPr>
            <a:cxnSpLocks/>
          </p:cNvCxnSpPr>
          <p:nvPr/>
        </p:nvCxnSpPr>
        <p:spPr>
          <a:xfrm>
            <a:off x="7758682" y="3340252"/>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64" name="Straight Arrow Connector 163">
            <a:extLst>
              <a:ext uri="{FF2B5EF4-FFF2-40B4-BE49-F238E27FC236}">
                <a16:creationId xmlns:a16="http://schemas.microsoft.com/office/drawing/2014/main" id="{67CA80A0-F3E3-1F0A-E0A9-6A6F15607EBF}"/>
              </a:ext>
            </a:extLst>
          </p:cNvPr>
          <p:cNvCxnSpPr>
            <a:cxnSpLocks/>
          </p:cNvCxnSpPr>
          <p:nvPr/>
        </p:nvCxnSpPr>
        <p:spPr>
          <a:xfrm>
            <a:off x="9662512" y="3606725"/>
            <a:ext cx="0" cy="1449969"/>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grpSp>
        <p:nvGrpSpPr>
          <p:cNvPr id="165" name="Group 164">
            <a:extLst>
              <a:ext uri="{FF2B5EF4-FFF2-40B4-BE49-F238E27FC236}">
                <a16:creationId xmlns:a16="http://schemas.microsoft.com/office/drawing/2014/main" id="{75D020B8-E816-769A-8386-09EADF92D798}"/>
              </a:ext>
            </a:extLst>
          </p:cNvPr>
          <p:cNvGrpSpPr/>
          <p:nvPr/>
        </p:nvGrpSpPr>
        <p:grpSpPr>
          <a:xfrm>
            <a:off x="9482497" y="3761877"/>
            <a:ext cx="1199301" cy="1068912"/>
            <a:chOff x="1413090" y="3555189"/>
            <a:chExt cx="1199301" cy="1068912"/>
          </a:xfrm>
        </p:grpSpPr>
        <p:grpSp>
          <p:nvGrpSpPr>
            <p:cNvPr id="166" name="Group 165">
              <a:extLst>
                <a:ext uri="{FF2B5EF4-FFF2-40B4-BE49-F238E27FC236}">
                  <a16:creationId xmlns:a16="http://schemas.microsoft.com/office/drawing/2014/main" id="{0CC6E5D4-6740-7697-6BE5-7E2788672853}"/>
                </a:ext>
              </a:extLst>
            </p:cNvPr>
            <p:cNvGrpSpPr/>
            <p:nvPr/>
          </p:nvGrpSpPr>
          <p:grpSpPr>
            <a:xfrm rot="-60000">
              <a:off x="1413090" y="3555189"/>
              <a:ext cx="1199301" cy="1068912"/>
              <a:chOff x="1405883" y="3527558"/>
              <a:chExt cx="1199301" cy="1068912"/>
            </a:xfrm>
          </p:grpSpPr>
          <p:pic>
            <p:nvPicPr>
              <p:cNvPr id="168" name="Graphic 167" descr="Ruler outline">
                <a:extLst>
                  <a:ext uri="{FF2B5EF4-FFF2-40B4-BE49-F238E27FC236}">
                    <a16:creationId xmlns:a16="http://schemas.microsoft.com/office/drawing/2014/main" id="{A18C89A8-11E9-7473-BD2E-7590EA5057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8960622">
                <a:off x="1405883" y="3611448"/>
                <a:ext cx="914400" cy="914400"/>
              </a:xfrm>
              <a:prstGeom prst="rect">
                <a:avLst/>
              </a:prstGeom>
            </p:spPr>
          </p:pic>
          <p:sp>
            <p:nvSpPr>
              <p:cNvPr id="169" name="TextBox 168">
                <a:extLst>
                  <a:ext uri="{FF2B5EF4-FFF2-40B4-BE49-F238E27FC236}">
                    <a16:creationId xmlns:a16="http://schemas.microsoft.com/office/drawing/2014/main" id="{D780E213-4940-A5B3-7E51-C40B6775B253}"/>
                  </a:ext>
                </a:extLst>
              </p:cNvPr>
              <p:cNvSpPr txBox="1"/>
              <p:nvPr/>
            </p:nvSpPr>
            <p:spPr>
              <a:xfrm>
                <a:off x="1998429" y="3527558"/>
                <a:ext cx="308098" cy="369332"/>
              </a:xfrm>
              <a:prstGeom prst="rect">
                <a:avLst/>
              </a:prstGeom>
              <a:noFill/>
            </p:spPr>
            <p:txBody>
              <a:bodyPr wrap="none" rtlCol="0">
                <a:spAutoFit/>
              </a:bodyPr>
              <a:lstStyle/>
              <a:p>
                <a:r>
                  <a:rPr lang="en-US" dirty="0"/>
                  <a:t>0</a:t>
                </a:r>
              </a:p>
            </p:txBody>
          </p:sp>
          <p:sp>
            <p:nvSpPr>
              <p:cNvPr id="170" name="TextBox 169">
                <a:extLst>
                  <a:ext uri="{FF2B5EF4-FFF2-40B4-BE49-F238E27FC236}">
                    <a16:creationId xmlns:a16="http://schemas.microsoft.com/office/drawing/2014/main" id="{BA7DA3CC-E49A-59D4-B9F5-C99C60DBA91E}"/>
                  </a:ext>
                </a:extLst>
              </p:cNvPr>
              <p:cNvSpPr txBox="1"/>
              <p:nvPr/>
            </p:nvSpPr>
            <p:spPr>
              <a:xfrm>
                <a:off x="1945868" y="4227138"/>
                <a:ext cx="659316" cy="369332"/>
              </a:xfrm>
              <a:prstGeom prst="rect">
                <a:avLst/>
              </a:prstGeom>
              <a:noFill/>
            </p:spPr>
            <p:txBody>
              <a:bodyPr wrap="square">
                <a:spAutoFit/>
              </a:bodyPr>
              <a:lstStyle/>
              <a:p>
                <a:r>
                  <a:rPr lang="en-US" dirty="0"/>
                  <a:t>100</a:t>
                </a:r>
              </a:p>
            </p:txBody>
          </p:sp>
        </p:grpSp>
        <p:sp>
          <p:nvSpPr>
            <p:cNvPr id="167" name="Rectangle 166">
              <a:extLst>
                <a:ext uri="{FF2B5EF4-FFF2-40B4-BE49-F238E27FC236}">
                  <a16:creationId xmlns:a16="http://schemas.microsoft.com/office/drawing/2014/main" id="{DB7833B0-9C0D-C9AD-894E-CF9B62FF154F}"/>
                </a:ext>
              </a:extLst>
            </p:cNvPr>
            <p:cNvSpPr/>
            <p:nvPr/>
          </p:nvSpPr>
          <p:spPr>
            <a:xfrm rot="5400000" flipV="1">
              <a:off x="1511261" y="3965624"/>
              <a:ext cx="704088" cy="125600"/>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7" name="Graphic 176" descr="Label outline">
            <a:extLst>
              <a:ext uri="{FF2B5EF4-FFF2-40B4-BE49-F238E27FC236}">
                <a16:creationId xmlns:a16="http://schemas.microsoft.com/office/drawing/2014/main" id="{FA25D3CF-B3ED-95F3-770F-AF7D800C39F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34160" y="5040512"/>
            <a:ext cx="620712" cy="620712"/>
          </a:xfrm>
          <a:prstGeom prst="rect">
            <a:avLst/>
          </a:prstGeom>
        </p:spPr>
      </p:pic>
      <p:sp>
        <p:nvSpPr>
          <p:cNvPr id="178" name="TextBox 177">
            <a:extLst>
              <a:ext uri="{FF2B5EF4-FFF2-40B4-BE49-F238E27FC236}">
                <a16:creationId xmlns:a16="http://schemas.microsoft.com/office/drawing/2014/main" id="{26101CF2-D1A1-3EF7-D28A-4BFA93C3D2F1}"/>
              </a:ext>
            </a:extLst>
          </p:cNvPr>
          <p:cNvSpPr txBox="1"/>
          <p:nvPr/>
        </p:nvSpPr>
        <p:spPr>
          <a:xfrm>
            <a:off x="9126710" y="5542482"/>
            <a:ext cx="1424749" cy="646331"/>
          </a:xfrm>
          <a:prstGeom prst="rect">
            <a:avLst/>
          </a:prstGeom>
          <a:noFill/>
        </p:spPr>
        <p:txBody>
          <a:bodyPr wrap="none" rtlCol="0">
            <a:spAutoFit/>
          </a:bodyPr>
          <a:lstStyle/>
          <a:p>
            <a:pPr algn="ctr"/>
            <a:r>
              <a:rPr lang="en-US" dirty="0"/>
              <a:t>Priority label</a:t>
            </a:r>
          </a:p>
          <a:p>
            <a:pPr algn="ctr"/>
            <a:r>
              <a:rPr lang="en-US" dirty="0"/>
              <a:t>(1 - 5 )</a:t>
            </a:r>
          </a:p>
        </p:txBody>
      </p:sp>
      <p:pic>
        <p:nvPicPr>
          <p:cNvPr id="3" name="Graphic 2" descr="Close with solid fill">
            <a:extLst>
              <a:ext uri="{FF2B5EF4-FFF2-40B4-BE49-F238E27FC236}">
                <a16:creationId xmlns:a16="http://schemas.microsoft.com/office/drawing/2014/main" id="{0E5B91C1-314A-FB32-2F91-56749A8ADB5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20507" y="3373876"/>
            <a:ext cx="319196" cy="319196"/>
          </a:xfrm>
          <a:prstGeom prst="rect">
            <a:avLst/>
          </a:prstGeom>
        </p:spPr>
      </p:pic>
      <p:pic>
        <p:nvPicPr>
          <p:cNvPr id="4" name="Graphic 3" descr="Close with solid fill">
            <a:extLst>
              <a:ext uri="{FF2B5EF4-FFF2-40B4-BE49-F238E27FC236}">
                <a16:creationId xmlns:a16="http://schemas.microsoft.com/office/drawing/2014/main" id="{40AB4A4E-90FF-39A6-E923-E5FB7EE0E99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35596" y="3364440"/>
            <a:ext cx="319196" cy="319196"/>
          </a:xfrm>
          <a:prstGeom prst="rect">
            <a:avLst/>
          </a:prstGeom>
        </p:spPr>
      </p:pic>
      <p:pic>
        <p:nvPicPr>
          <p:cNvPr id="5" name="Graphic 4" descr="Close with solid fill">
            <a:extLst>
              <a:ext uri="{FF2B5EF4-FFF2-40B4-BE49-F238E27FC236}">
                <a16:creationId xmlns:a16="http://schemas.microsoft.com/office/drawing/2014/main" id="{5FD67048-26D7-384A-6EF9-69D7067FFEA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20439" y="3346661"/>
            <a:ext cx="319196" cy="319196"/>
          </a:xfrm>
          <a:prstGeom prst="rect">
            <a:avLst/>
          </a:prstGeom>
        </p:spPr>
      </p:pic>
      <p:pic>
        <p:nvPicPr>
          <p:cNvPr id="7" name="Graphic 6" descr="Checkmark with solid fill">
            <a:extLst>
              <a:ext uri="{FF2B5EF4-FFF2-40B4-BE49-F238E27FC236}">
                <a16:creationId xmlns:a16="http://schemas.microsoft.com/office/drawing/2014/main" id="{444981A1-ABA2-1E5A-AEC1-E47A0971AEB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272792" y="4243743"/>
            <a:ext cx="319196" cy="319196"/>
          </a:xfrm>
          <a:prstGeom prst="rect">
            <a:avLst/>
          </a:prstGeom>
        </p:spPr>
      </p:pic>
      <p:sp>
        <p:nvSpPr>
          <p:cNvPr id="8" name="Title 1">
            <a:extLst>
              <a:ext uri="{FF2B5EF4-FFF2-40B4-BE49-F238E27FC236}">
                <a16:creationId xmlns:a16="http://schemas.microsoft.com/office/drawing/2014/main" id="{25935AAF-5C70-D8E8-0DEA-FA505EC07F78}"/>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pic>
        <p:nvPicPr>
          <p:cNvPr id="10" name="Graphic 9" descr="Email with solid fill">
            <a:extLst>
              <a:ext uri="{FF2B5EF4-FFF2-40B4-BE49-F238E27FC236}">
                <a16:creationId xmlns:a16="http://schemas.microsoft.com/office/drawing/2014/main" id="{E49B2827-0131-898D-9753-F1BE3AC1B0A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583150" y="1392700"/>
            <a:ext cx="424454" cy="424454"/>
          </a:xfrm>
          <a:prstGeom prst="rect">
            <a:avLst/>
          </a:prstGeom>
        </p:spPr>
      </p:pic>
      <p:cxnSp>
        <p:nvCxnSpPr>
          <p:cNvPr id="13" name="Straight Arrow Connector 12">
            <a:extLst>
              <a:ext uri="{FF2B5EF4-FFF2-40B4-BE49-F238E27FC236}">
                <a16:creationId xmlns:a16="http://schemas.microsoft.com/office/drawing/2014/main" id="{E4F43A99-46F6-F702-C3DD-7B9247D5F850}"/>
              </a:ext>
            </a:extLst>
          </p:cNvPr>
          <p:cNvCxnSpPr>
            <a:cxnSpLocks/>
          </p:cNvCxnSpPr>
          <p:nvPr/>
        </p:nvCxnSpPr>
        <p:spPr>
          <a:xfrm>
            <a:off x="1777581" y="1817154"/>
            <a:ext cx="0" cy="37098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DCBC6F36-14E1-F8E9-25CA-3FBEB99AFAB9}"/>
              </a:ext>
            </a:extLst>
          </p:cNvPr>
          <p:cNvGrpSpPr/>
          <p:nvPr/>
        </p:nvGrpSpPr>
        <p:grpSpPr>
          <a:xfrm>
            <a:off x="6848932" y="6349859"/>
            <a:ext cx="782940" cy="652991"/>
            <a:chOff x="1739397" y="4978839"/>
            <a:chExt cx="1377818" cy="1065052"/>
          </a:xfrm>
        </p:grpSpPr>
        <p:pic>
          <p:nvPicPr>
            <p:cNvPr id="23" name="Graphic 22" descr="Ruler outline">
              <a:extLst>
                <a:ext uri="{FF2B5EF4-FFF2-40B4-BE49-F238E27FC236}">
                  <a16:creationId xmlns:a16="http://schemas.microsoft.com/office/drawing/2014/main" id="{E9A163DA-54CF-95BF-8D54-A9FA3D96E0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3500000">
              <a:off x="1808047" y="5129007"/>
              <a:ext cx="885134" cy="944634"/>
            </a:xfrm>
            <a:prstGeom prst="rect">
              <a:avLst/>
            </a:prstGeom>
          </p:spPr>
        </p:pic>
        <p:grpSp>
          <p:nvGrpSpPr>
            <p:cNvPr id="25" name="Group 24">
              <a:extLst>
                <a:ext uri="{FF2B5EF4-FFF2-40B4-BE49-F238E27FC236}">
                  <a16:creationId xmlns:a16="http://schemas.microsoft.com/office/drawing/2014/main" id="{C58005EB-F64E-2D17-FD3A-4870FD817238}"/>
                </a:ext>
              </a:extLst>
            </p:cNvPr>
            <p:cNvGrpSpPr/>
            <p:nvPr/>
          </p:nvGrpSpPr>
          <p:grpSpPr>
            <a:xfrm>
              <a:off x="1739397" y="4978839"/>
              <a:ext cx="1377818" cy="565311"/>
              <a:chOff x="2501773" y="293009"/>
              <a:chExt cx="1377818" cy="565311"/>
            </a:xfrm>
          </p:grpSpPr>
          <p:sp>
            <p:nvSpPr>
              <p:cNvPr id="29" name="TextBox 28">
                <a:extLst>
                  <a:ext uri="{FF2B5EF4-FFF2-40B4-BE49-F238E27FC236}">
                    <a16:creationId xmlns:a16="http://schemas.microsoft.com/office/drawing/2014/main" id="{956DA440-DF97-DBB9-68B2-AEC643C01243}"/>
                  </a:ext>
                </a:extLst>
              </p:cNvPr>
              <p:cNvSpPr txBox="1"/>
              <p:nvPr/>
            </p:nvSpPr>
            <p:spPr>
              <a:xfrm flipV="1">
                <a:off x="2501773" y="293009"/>
                <a:ext cx="313334" cy="527094"/>
              </a:xfrm>
              <a:prstGeom prst="rect">
                <a:avLst/>
              </a:prstGeom>
              <a:noFill/>
            </p:spPr>
            <p:txBody>
              <a:bodyPr wrap="square" rtlCol="0">
                <a:spAutoFit/>
              </a:bodyPr>
              <a:lstStyle/>
              <a:p>
                <a:r>
                  <a:rPr lang="en-US" sz="1500" dirty="0"/>
                  <a:t>0</a:t>
                </a:r>
              </a:p>
            </p:txBody>
          </p:sp>
          <p:sp>
            <p:nvSpPr>
              <p:cNvPr id="30" name="TextBox 29">
                <a:extLst>
                  <a:ext uri="{FF2B5EF4-FFF2-40B4-BE49-F238E27FC236}">
                    <a16:creationId xmlns:a16="http://schemas.microsoft.com/office/drawing/2014/main" id="{575E1DFA-C0E8-38C0-F0F6-A219B739941D}"/>
                  </a:ext>
                </a:extLst>
              </p:cNvPr>
              <p:cNvSpPr txBox="1"/>
              <p:nvPr/>
            </p:nvSpPr>
            <p:spPr>
              <a:xfrm>
                <a:off x="3012990" y="331226"/>
                <a:ext cx="866601" cy="527094"/>
              </a:xfrm>
              <a:prstGeom prst="rect">
                <a:avLst/>
              </a:prstGeom>
              <a:noFill/>
            </p:spPr>
            <p:txBody>
              <a:bodyPr wrap="none" rtlCol="0">
                <a:spAutoFit/>
              </a:bodyPr>
              <a:lstStyle/>
              <a:p>
                <a:r>
                  <a:rPr lang="en-US" sz="1500" dirty="0"/>
                  <a:t>100</a:t>
                </a:r>
              </a:p>
            </p:txBody>
          </p:sp>
        </p:grpSp>
      </p:grpSp>
      <p:sp>
        <p:nvSpPr>
          <p:cNvPr id="31" name="TextBox 30">
            <a:extLst>
              <a:ext uri="{FF2B5EF4-FFF2-40B4-BE49-F238E27FC236}">
                <a16:creationId xmlns:a16="http://schemas.microsoft.com/office/drawing/2014/main" id="{135B14E8-238A-80FE-B56A-BF185AA9F7CD}"/>
              </a:ext>
            </a:extLst>
          </p:cNvPr>
          <p:cNvSpPr txBox="1"/>
          <p:nvPr/>
        </p:nvSpPr>
        <p:spPr>
          <a:xfrm>
            <a:off x="7388008" y="6579198"/>
            <a:ext cx="4404498" cy="323165"/>
          </a:xfrm>
          <a:prstGeom prst="rect">
            <a:avLst/>
          </a:prstGeom>
          <a:noFill/>
        </p:spPr>
        <p:txBody>
          <a:bodyPr wrap="square" rtlCol="0">
            <a:spAutoFit/>
          </a:bodyPr>
          <a:lstStyle/>
          <a:p>
            <a:r>
              <a:rPr lang="en-US" sz="1500" dirty="0"/>
              <a:t>: Token log probs -&gt; 0 to 100 linear confidence scale</a:t>
            </a:r>
          </a:p>
        </p:txBody>
      </p:sp>
      <p:pic>
        <p:nvPicPr>
          <p:cNvPr id="6" name="Graphic 5" descr="Circular flowchart outline">
            <a:extLst>
              <a:ext uri="{FF2B5EF4-FFF2-40B4-BE49-F238E27FC236}">
                <a16:creationId xmlns:a16="http://schemas.microsoft.com/office/drawing/2014/main" id="{98E9EC1B-EDCE-7480-3251-D0C9B3571F1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299379" y="3007475"/>
            <a:ext cx="579772" cy="579772"/>
          </a:xfrm>
          <a:prstGeom prst="rect">
            <a:avLst/>
          </a:prstGeom>
        </p:spPr>
      </p:pic>
      <p:pic>
        <p:nvPicPr>
          <p:cNvPr id="11" name="Graphic 10" descr="Circular flowchart outline">
            <a:extLst>
              <a:ext uri="{FF2B5EF4-FFF2-40B4-BE49-F238E27FC236}">
                <a16:creationId xmlns:a16="http://schemas.microsoft.com/office/drawing/2014/main" id="{F6AB28B6-4746-C642-E4D0-8D47F4A5422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052146" y="3003466"/>
            <a:ext cx="579772" cy="579772"/>
          </a:xfrm>
          <a:prstGeom prst="rect">
            <a:avLst/>
          </a:prstGeom>
        </p:spPr>
      </p:pic>
      <p:pic>
        <p:nvPicPr>
          <p:cNvPr id="16" name="Graphic 15" descr="Circular flowchart outline">
            <a:extLst>
              <a:ext uri="{FF2B5EF4-FFF2-40B4-BE49-F238E27FC236}">
                <a16:creationId xmlns:a16="http://schemas.microsoft.com/office/drawing/2014/main" id="{4D920BF3-F8E1-AA52-663D-B902AD24CB9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757779" y="3006230"/>
            <a:ext cx="579772" cy="579772"/>
          </a:xfrm>
          <a:prstGeom prst="rect">
            <a:avLst/>
          </a:prstGeom>
        </p:spPr>
      </p:pic>
      <p:pic>
        <p:nvPicPr>
          <p:cNvPr id="17" name="Graphic 16" descr="Circular flowchart outline">
            <a:extLst>
              <a:ext uri="{FF2B5EF4-FFF2-40B4-BE49-F238E27FC236}">
                <a16:creationId xmlns:a16="http://schemas.microsoft.com/office/drawing/2014/main" id="{0B9B84E9-1543-5355-8424-E2627D6D21D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432390" y="3005785"/>
            <a:ext cx="579772" cy="579772"/>
          </a:xfrm>
          <a:prstGeom prst="rect">
            <a:avLst/>
          </a:prstGeom>
        </p:spPr>
      </p:pic>
      <p:sp>
        <p:nvSpPr>
          <p:cNvPr id="35" name="Title 1">
            <a:extLst>
              <a:ext uri="{FF2B5EF4-FFF2-40B4-BE49-F238E27FC236}">
                <a16:creationId xmlns:a16="http://schemas.microsoft.com/office/drawing/2014/main" id="{34D2C417-A5F1-B5BF-7C6C-2F4CC71C64A9}"/>
              </a:ext>
            </a:extLst>
          </p:cNvPr>
          <p:cNvSpPr txBox="1">
            <a:spLocks/>
          </p:cNvSpPr>
          <p:nvPr/>
        </p:nvSpPr>
        <p:spPr>
          <a:xfrm>
            <a:off x="245950" y="405588"/>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Argo can tune cascade to operator constraints</a:t>
            </a:r>
          </a:p>
        </p:txBody>
      </p:sp>
      <p:sp>
        <p:nvSpPr>
          <p:cNvPr id="2" name="Rounded Rectangle 1">
            <a:extLst>
              <a:ext uri="{FF2B5EF4-FFF2-40B4-BE49-F238E27FC236}">
                <a16:creationId xmlns:a16="http://schemas.microsoft.com/office/drawing/2014/main" id="{BC8AC103-E227-4CFD-8E27-C97A868239D1}"/>
              </a:ext>
            </a:extLst>
          </p:cNvPr>
          <p:cNvSpPr/>
          <p:nvPr/>
        </p:nvSpPr>
        <p:spPr>
          <a:xfrm>
            <a:off x="674768" y="1982933"/>
            <a:ext cx="10016268" cy="1770102"/>
          </a:xfrm>
          <a:prstGeom prst="roundRect">
            <a:avLst/>
          </a:prstGeom>
          <a:noFill/>
          <a:ln w="25400">
            <a:solidFill>
              <a:srgbClr val="7030A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9E6EAB5-F7D2-CE39-3ACD-A3B709C1135A}"/>
              </a:ext>
            </a:extLst>
          </p:cNvPr>
          <p:cNvSpPr txBox="1"/>
          <p:nvPr/>
        </p:nvSpPr>
        <p:spPr>
          <a:xfrm>
            <a:off x="1385112" y="4157951"/>
            <a:ext cx="4881786" cy="369332"/>
          </a:xfrm>
          <a:prstGeom prst="rect">
            <a:avLst/>
          </a:prstGeom>
          <a:noFill/>
        </p:spPr>
        <p:txBody>
          <a:bodyPr wrap="none" rtlCol="0">
            <a:spAutoFit/>
          </a:bodyPr>
          <a:lstStyle/>
          <a:p>
            <a:r>
              <a:rPr lang="en-US" b="1" dirty="0">
                <a:solidFill>
                  <a:srgbClr val="7030A0"/>
                </a:solidFill>
              </a:rPr>
              <a:t>New SLM cascade with operator compliance!</a:t>
            </a:r>
          </a:p>
        </p:txBody>
      </p:sp>
      <p:sp>
        <p:nvSpPr>
          <p:cNvPr id="15" name="Slide Number Placeholder 14">
            <a:extLst>
              <a:ext uri="{FF2B5EF4-FFF2-40B4-BE49-F238E27FC236}">
                <a16:creationId xmlns:a16="http://schemas.microsoft.com/office/drawing/2014/main" id="{3F9D24FF-D9D7-E363-EF0E-41FF4358B512}"/>
              </a:ext>
            </a:extLst>
          </p:cNvPr>
          <p:cNvSpPr>
            <a:spLocks noGrp="1"/>
          </p:cNvSpPr>
          <p:nvPr>
            <p:ph type="sldNum" sz="quarter" idx="12"/>
          </p:nvPr>
        </p:nvSpPr>
        <p:spPr/>
        <p:txBody>
          <a:bodyPr/>
          <a:lstStyle/>
          <a:p>
            <a:fld id="{6F9C56B4-EE17-406D-85B7-8F5642CBD9E7}" type="slidenum">
              <a:rPr lang="en-US" smtClean="0"/>
              <a:t>23</a:t>
            </a:fld>
            <a:endParaRPr lang="en-US"/>
          </a:p>
        </p:txBody>
      </p:sp>
    </p:spTree>
    <p:extLst>
      <p:ext uri="{BB962C8B-B14F-4D97-AF65-F5344CB8AC3E}">
        <p14:creationId xmlns:p14="http://schemas.microsoft.com/office/powerpoint/2010/main" val="114151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24" grpId="0"/>
      <p:bldP spid="28" grpId="0"/>
      <p:bldP spid="178" grpId="0"/>
      <p:bldP spid="31" grpId="0"/>
      <p:bldP spid="2" grpId="0" animBg="1"/>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8ED44-E2FF-F062-12D6-9B12CEB13575}"/>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764D11C5-5035-6D41-187B-2544026CA9C1}"/>
              </a:ext>
            </a:extLst>
          </p:cNvPr>
          <p:cNvSpPr txBox="1">
            <a:spLocks/>
          </p:cNvSpPr>
          <p:nvPr/>
        </p:nvSpPr>
        <p:spPr>
          <a:xfrm>
            <a:off x="179008" y="422713"/>
            <a:ext cx="11360800" cy="763600"/>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Argo’s profiler helps choose the confidence threshold</a:t>
            </a:r>
          </a:p>
        </p:txBody>
      </p:sp>
      <p:pic>
        <p:nvPicPr>
          <p:cNvPr id="10" name="Graphic 9" descr="Email with solid fill">
            <a:extLst>
              <a:ext uri="{FF2B5EF4-FFF2-40B4-BE49-F238E27FC236}">
                <a16:creationId xmlns:a16="http://schemas.microsoft.com/office/drawing/2014/main" id="{534E4A79-071D-5F4B-FB4C-059350C6C3D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3032" y="2882568"/>
            <a:ext cx="424454" cy="424454"/>
          </a:xfrm>
          <a:prstGeom prst="rect">
            <a:avLst/>
          </a:prstGeom>
        </p:spPr>
      </p:pic>
      <p:pic>
        <p:nvPicPr>
          <p:cNvPr id="14" name="Graphic 13" descr="Email with solid fill">
            <a:extLst>
              <a:ext uri="{FF2B5EF4-FFF2-40B4-BE49-F238E27FC236}">
                <a16:creationId xmlns:a16="http://schemas.microsoft.com/office/drawing/2014/main" id="{FA801D5F-3E94-7C1F-7DB4-A8720E212D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7486" y="2282938"/>
            <a:ext cx="424454" cy="424454"/>
          </a:xfrm>
          <a:prstGeom prst="rect">
            <a:avLst/>
          </a:prstGeom>
        </p:spPr>
      </p:pic>
      <p:pic>
        <p:nvPicPr>
          <p:cNvPr id="15" name="Graphic 14" descr="Email with solid fill">
            <a:extLst>
              <a:ext uri="{FF2B5EF4-FFF2-40B4-BE49-F238E27FC236}">
                <a16:creationId xmlns:a16="http://schemas.microsoft.com/office/drawing/2014/main" id="{3CEC7810-DDF9-DE91-DFB6-5A170CF4E96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56637" y="2282938"/>
            <a:ext cx="424454" cy="424454"/>
          </a:xfrm>
          <a:prstGeom prst="rect">
            <a:avLst/>
          </a:prstGeom>
        </p:spPr>
      </p:pic>
      <p:pic>
        <p:nvPicPr>
          <p:cNvPr id="16" name="Graphic 15" descr="Email with solid fill">
            <a:extLst>
              <a:ext uri="{FF2B5EF4-FFF2-40B4-BE49-F238E27FC236}">
                <a16:creationId xmlns:a16="http://schemas.microsoft.com/office/drawing/2014/main" id="{15DB36DB-F369-1466-58E0-FB6DCBB34AE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91334" y="2882568"/>
            <a:ext cx="424454" cy="424454"/>
          </a:xfrm>
          <a:prstGeom prst="rect">
            <a:avLst/>
          </a:prstGeom>
        </p:spPr>
      </p:pic>
      <p:pic>
        <p:nvPicPr>
          <p:cNvPr id="17" name="Graphic 16" descr="Email with solid fill">
            <a:extLst>
              <a:ext uri="{FF2B5EF4-FFF2-40B4-BE49-F238E27FC236}">
                <a16:creationId xmlns:a16="http://schemas.microsoft.com/office/drawing/2014/main" id="{08D92BE4-8560-6E0E-C4CA-2BAEF96868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183" y="2882568"/>
            <a:ext cx="424454" cy="424454"/>
          </a:xfrm>
          <a:prstGeom prst="rect">
            <a:avLst/>
          </a:prstGeom>
        </p:spPr>
      </p:pic>
      <p:pic>
        <p:nvPicPr>
          <p:cNvPr id="19" name="Graphic 18" descr="Email with solid fill">
            <a:extLst>
              <a:ext uri="{FF2B5EF4-FFF2-40B4-BE49-F238E27FC236}">
                <a16:creationId xmlns:a16="http://schemas.microsoft.com/office/drawing/2014/main" id="{9335B9BD-1A99-7E59-F66A-6F0314314C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6883" y="3482198"/>
            <a:ext cx="424454" cy="424454"/>
          </a:xfrm>
          <a:prstGeom prst="rect">
            <a:avLst/>
          </a:prstGeom>
        </p:spPr>
      </p:pic>
      <p:pic>
        <p:nvPicPr>
          <p:cNvPr id="21" name="Graphic 20" descr="Email with solid fill">
            <a:extLst>
              <a:ext uri="{FF2B5EF4-FFF2-40B4-BE49-F238E27FC236}">
                <a16:creationId xmlns:a16="http://schemas.microsoft.com/office/drawing/2014/main" id="{06A9CA57-3DEF-E4AF-29FA-4A386C261F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64507" y="3482198"/>
            <a:ext cx="424454" cy="424454"/>
          </a:xfrm>
          <a:prstGeom prst="rect">
            <a:avLst/>
          </a:prstGeom>
        </p:spPr>
      </p:pic>
      <p:cxnSp>
        <p:nvCxnSpPr>
          <p:cNvPr id="22" name="Straight Arrow Connector 21">
            <a:extLst>
              <a:ext uri="{FF2B5EF4-FFF2-40B4-BE49-F238E27FC236}">
                <a16:creationId xmlns:a16="http://schemas.microsoft.com/office/drawing/2014/main" id="{9DA29BCA-3AFC-89E5-902E-4DE475F2757B}"/>
              </a:ext>
            </a:extLst>
          </p:cNvPr>
          <p:cNvCxnSpPr>
            <a:cxnSpLocks/>
          </p:cNvCxnSpPr>
          <p:nvPr/>
        </p:nvCxnSpPr>
        <p:spPr>
          <a:xfrm>
            <a:off x="2493490" y="3107298"/>
            <a:ext cx="459922" cy="0"/>
          </a:xfrm>
          <a:prstGeom prst="straightConnector1">
            <a:avLst/>
          </a:prstGeom>
          <a:ln w="25400">
            <a:solidFill>
              <a:schemeClr val="bg2">
                <a:lumMod val="10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25" name="Graphic 24" descr="Upward trend outline">
            <a:extLst>
              <a:ext uri="{FF2B5EF4-FFF2-40B4-BE49-F238E27FC236}">
                <a16:creationId xmlns:a16="http://schemas.microsoft.com/office/drawing/2014/main" id="{87F9F772-1D07-AACE-DD8D-F1E5393CD6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52403" y="2404685"/>
            <a:ext cx="770579" cy="770579"/>
          </a:xfrm>
          <a:prstGeom prst="rect">
            <a:avLst/>
          </a:prstGeom>
        </p:spPr>
      </p:pic>
      <p:pic>
        <p:nvPicPr>
          <p:cNvPr id="29" name="Graphic 28" descr="Upward trend outline">
            <a:extLst>
              <a:ext uri="{FF2B5EF4-FFF2-40B4-BE49-F238E27FC236}">
                <a16:creationId xmlns:a16="http://schemas.microsoft.com/office/drawing/2014/main" id="{3A738983-2ADD-7396-6DC4-7B3B806BE7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38099" y="2397950"/>
            <a:ext cx="770579" cy="770579"/>
          </a:xfrm>
          <a:prstGeom prst="rect">
            <a:avLst/>
          </a:prstGeom>
        </p:spPr>
      </p:pic>
      <p:pic>
        <p:nvPicPr>
          <p:cNvPr id="30" name="Graphic 29" descr="Upward trend outline">
            <a:extLst>
              <a:ext uri="{FF2B5EF4-FFF2-40B4-BE49-F238E27FC236}">
                <a16:creationId xmlns:a16="http://schemas.microsoft.com/office/drawing/2014/main" id="{E5B0E065-673A-851E-8771-7AF6B47AC83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84634" y="2400064"/>
            <a:ext cx="770579" cy="770579"/>
          </a:xfrm>
          <a:prstGeom prst="rect">
            <a:avLst/>
          </a:prstGeom>
        </p:spPr>
      </p:pic>
      <p:pic>
        <p:nvPicPr>
          <p:cNvPr id="31" name="Graphic 30" descr="Upward trend outline">
            <a:extLst>
              <a:ext uri="{FF2B5EF4-FFF2-40B4-BE49-F238E27FC236}">
                <a16:creationId xmlns:a16="http://schemas.microsoft.com/office/drawing/2014/main" id="{FCD92873-C7F9-1589-617C-BB38F36DDF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52403" y="3192907"/>
            <a:ext cx="770579" cy="770579"/>
          </a:xfrm>
          <a:prstGeom prst="rect">
            <a:avLst/>
          </a:prstGeom>
        </p:spPr>
      </p:pic>
      <p:pic>
        <p:nvPicPr>
          <p:cNvPr id="32" name="Graphic 31" descr="Upward trend outline">
            <a:extLst>
              <a:ext uri="{FF2B5EF4-FFF2-40B4-BE49-F238E27FC236}">
                <a16:creationId xmlns:a16="http://schemas.microsoft.com/office/drawing/2014/main" id="{A00EDBC9-DE4E-8D7A-1B90-3211BF1EC56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38099" y="3204278"/>
            <a:ext cx="770579" cy="770579"/>
          </a:xfrm>
          <a:prstGeom prst="rect">
            <a:avLst/>
          </a:prstGeom>
        </p:spPr>
      </p:pic>
      <p:pic>
        <p:nvPicPr>
          <p:cNvPr id="33" name="Graphic 32" descr="Upward trend outline">
            <a:extLst>
              <a:ext uri="{FF2B5EF4-FFF2-40B4-BE49-F238E27FC236}">
                <a16:creationId xmlns:a16="http://schemas.microsoft.com/office/drawing/2014/main" id="{2EB5CD11-F83A-F730-A3F1-BF7F2148A0B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84634" y="3206392"/>
            <a:ext cx="770579" cy="770579"/>
          </a:xfrm>
          <a:prstGeom prst="rect">
            <a:avLst/>
          </a:prstGeom>
        </p:spPr>
      </p:pic>
      <p:cxnSp>
        <p:nvCxnSpPr>
          <p:cNvPr id="37" name="Straight Connector 36">
            <a:extLst>
              <a:ext uri="{FF2B5EF4-FFF2-40B4-BE49-F238E27FC236}">
                <a16:creationId xmlns:a16="http://schemas.microsoft.com/office/drawing/2014/main" id="{84153F37-444F-7313-E3C0-3BCDA7F5CCD4}"/>
              </a:ext>
            </a:extLst>
          </p:cNvPr>
          <p:cNvCxnSpPr>
            <a:cxnSpLocks/>
          </p:cNvCxnSpPr>
          <p:nvPr/>
        </p:nvCxnSpPr>
        <p:spPr>
          <a:xfrm>
            <a:off x="3234839" y="2872634"/>
            <a:ext cx="0" cy="186355"/>
          </a:xfrm>
          <a:prstGeom prst="line">
            <a:avLst/>
          </a:prstGeom>
          <a:ln w="25400">
            <a:solidFill>
              <a:srgbClr val="EE0000"/>
            </a:solidFill>
            <a:prstDash val="sysDot"/>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8EFB60DE-828C-D41E-E285-CE1F6BACCA27}"/>
              </a:ext>
            </a:extLst>
          </p:cNvPr>
          <p:cNvCxnSpPr>
            <a:cxnSpLocks/>
          </p:cNvCxnSpPr>
          <p:nvPr/>
        </p:nvCxnSpPr>
        <p:spPr>
          <a:xfrm>
            <a:off x="4048143" y="2803391"/>
            <a:ext cx="0" cy="255598"/>
          </a:xfrm>
          <a:prstGeom prst="line">
            <a:avLst/>
          </a:prstGeom>
          <a:ln w="25400">
            <a:solidFill>
              <a:srgbClr val="EE0000"/>
            </a:solidFill>
            <a:prstDash val="sysDot"/>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7B6A0B38-A92D-A386-A586-2FAE09E8ABFB}"/>
              </a:ext>
            </a:extLst>
          </p:cNvPr>
          <p:cNvCxnSpPr>
            <a:cxnSpLocks/>
          </p:cNvCxnSpPr>
          <p:nvPr/>
        </p:nvCxnSpPr>
        <p:spPr>
          <a:xfrm>
            <a:off x="4846750" y="2803391"/>
            <a:ext cx="0" cy="255598"/>
          </a:xfrm>
          <a:prstGeom prst="line">
            <a:avLst/>
          </a:prstGeom>
          <a:ln w="25400">
            <a:solidFill>
              <a:srgbClr val="EE0000"/>
            </a:solidFill>
            <a:prstDash val="sysDot"/>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6E46A51F-69AD-F553-AF71-8A294968BAE8}"/>
              </a:ext>
            </a:extLst>
          </p:cNvPr>
          <p:cNvCxnSpPr>
            <a:cxnSpLocks/>
          </p:cNvCxnSpPr>
          <p:nvPr/>
        </p:nvCxnSpPr>
        <p:spPr>
          <a:xfrm>
            <a:off x="3449101" y="3578197"/>
            <a:ext cx="0" cy="255598"/>
          </a:xfrm>
          <a:prstGeom prst="line">
            <a:avLst/>
          </a:prstGeom>
          <a:ln w="25400">
            <a:solidFill>
              <a:srgbClr val="EE0000"/>
            </a:solidFill>
            <a:prstDash val="sysDot"/>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59643763-78F4-896B-EC1B-10D8385D2823}"/>
              </a:ext>
            </a:extLst>
          </p:cNvPr>
          <p:cNvCxnSpPr>
            <a:cxnSpLocks/>
          </p:cNvCxnSpPr>
          <p:nvPr/>
        </p:nvCxnSpPr>
        <p:spPr>
          <a:xfrm>
            <a:off x="4291071" y="3529175"/>
            <a:ext cx="0" cy="286514"/>
          </a:xfrm>
          <a:prstGeom prst="line">
            <a:avLst/>
          </a:prstGeom>
          <a:ln w="25400">
            <a:solidFill>
              <a:srgbClr val="EE0000"/>
            </a:solidFill>
            <a:prstDash val="sysDot"/>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F953EB72-3C73-9DE4-CC3E-350E6B841692}"/>
              </a:ext>
            </a:extLst>
          </p:cNvPr>
          <p:cNvCxnSpPr>
            <a:cxnSpLocks/>
          </p:cNvCxnSpPr>
          <p:nvPr/>
        </p:nvCxnSpPr>
        <p:spPr>
          <a:xfrm>
            <a:off x="5069669" y="3514201"/>
            <a:ext cx="0" cy="319594"/>
          </a:xfrm>
          <a:prstGeom prst="line">
            <a:avLst/>
          </a:prstGeom>
          <a:ln w="25400">
            <a:solidFill>
              <a:srgbClr val="EE0000"/>
            </a:solidFill>
            <a:prstDash val="sysDot"/>
          </a:ln>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7ED6968D-368B-E9ED-41BD-1E4BA3183A37}"/>
              </a:ext>
            </a:extLst>
          </p:cNvPr>
          <p:cNvSpPr txBox="1"/>
          <p:nvPr/>
        </p:nvSpPr>
        <p:spPr>
          <a:xfrm>
            <a:off x="3149203" y="2364315"/>
            <a:ext cx="418704" cy="369332"/>
          </a:xfrm>
          <a:prstGeom prst="rect">
            <a:avLst/>
          </a:prstGeom>
          <a:noFill/>
        </p:spPr>
        <p:txBody>
          <a:bodyPr wrap="none" rtlCol="0">
            <a:spAutoFit/>
          </a:bodyPr>
          <a:lstStyle/>
          <a:p>
            <a:r>
              <a:rPr lang="en-US" dirty="0">
                <a:solidFill>
                  <a:srgbClr val="EE0000"/>
                </a:solidFill>
              </a:rPr>
              <a:t>T1</a:t>
            </a:r>
          </a:p>
        </p:txBody>
      </p:sp>
      <p:sp>
        <p:nvSpPr>
          <p:cNvPr id="60" name="TextBox 59">
            <a:extLst>
              <a:ext uri="{FF2B5EF4-FFF2-40B4-BE49-F238E27FC236}">
                <a16:creationId xmlns:a16="http://schemas.microsoft.com/office/drawing/2014/main" id="{044DB823-1F2D-B2D4-379F-57B897C788D6}"/>
              </a:ext>
            </a:extLst>
          </p:cNvPr>
          <p:cNvSpPr txBox="1"/>
          <p:nvPr/>
        </p:nvSpPr>
        <p:spPr>
          <a:xfrm>
            <a:off x="3916400" y="2362201"/>
            <a:ext cx="418704" cy="369332"/>
          </a:xfrm>
          <a:prstGeom prst="rect">
            <a:avLst/>
          </a:prstGeom>
          <a:noFill/>
        </p:spPr>
        <p:txBody>
          <a:bodyPr wrap="none" rtlCol="0">
            <a:spAutoFit/>
          </a:bodyPr>
          <a:lstStyle/>
          <a:p>
            <a:r>
              <a:rPr lang="en-US" dirty="0">
                <a:solidFill>
                  <a:srgbClr val="EE0000"/>
                </a:solidFill>
              </a:rPr>
              <a:t>T2</a:t>
            </a:r>
          </a:p>
        </p:txBody>
      </p:sp>
      <p:sp>
        <p:nvSpPr>
          <p:cNvPr id="61" name="TextBox 60">
            <a:extLst>
              <a:ext uri="{FF2B5EF4-FFF2-40B4-BE49-F238E27FC236}">
                <a16:creationId xmlns:a16="http://schemas.microsoft.com/office/drawing/2014/main" id="{A5FA96A3-4824-BCAF-F403-BA395DC3A0D2}"/>
              </a:ext>
            </a:extLst>
          </p:cNvPr>
          <p:cNvSpPr txBox="1"/>
          <p:nvPr/>
        </p:nvSpPr>
        <p:spPr>
          <a:xfrm>
            <a:off x="4583806" y="2363209"/>
            <a:ext cx="418704" cy="369332"/>
          </a:xfrm>
          <a:prstGeom prst="rect">
            <a:avLst/>
          </a:prstGeom>
          <a:noFill/>
        </p:spPr>
        <p:txBody>
          <a:bodyPr wrap="none" rtlCol="0">
            <a:spAutoFit/>
          </a:bodyPr>
          <a:lstStyle/>
          <a:p>
            <a:r>
              <a:rPr lang="en-US" dirty="0">
                <a:solidFill>
                  <a:srgbClr val="EE0000"/>
                </a:solidFill>
              </a:rPr>
              <a:t>T3</a:t>
            </a:r>
          </a:p>
        </p:txBody>
      </p:sp>
      <p:sp>
        <p:nvSpPr>
          <p:cNvPr id="62" name="TextBox 61">
            <a:extLst>
              <a:ext uri="{FF2B5EF4-FFF2-40B4-BE49-F238E27FC236}">
                <a16:creationId xmlns:a16="http://schemas.microsoft.com/office/drawing/2014/main" id="{E40220C2-8944-6187-B583-618E012C7212}"/>
              </a:ext>
            </a:extLst>
          </p:cNvPr>
          <p:cNvSpPr txBox="1"/>
          <p:nvPr/>
        </p:nvSpPr>
        <p:spPr>
          <a:xfrm>
            <a:off x="3182225" y="3150580"/>
            <a:ext cx="418704" cy="369332"/>
          </a:xfrm>
          <a:prstGeom prst="rect">
            <a:avLst/>
          </a:prstGeom>
          <a:noFill/>
        </p:spPr>
        <p:txBody>
          <a:bodyPr wrap="none" rtlCol="0">
            <a:spAutoFit/>
          </a:bodyPr>
          <a:lstStyle/>
          <a:p>
            <a:r>
              <a:rPr lang="en-US" dirty="0">
                <a:solidFill>
                  <a:srgbClr val="EE0000"/>
                </a:solidFill>
              </a:rPr>
              <a:t>T4</a:t>
            </a:r>
          </a:p>
        </p:txBody>
      </p:sp>
      <p:sp>
        <p:nvSpPr>
          <p:cNvPr id="63" name="TextBox 62">
            <a:extLst>
              <a:ext uri="{FF2B5EF4-FFF2-40B4-BE49-F238E27FC236}">
                <a16:creationId xmlns:a16="http://schemas.microsoft.com/office/drawing/2014/main" id="{1ADB7DA0-A96D-98DE-B728-3A8679E64643}"/>
              </a:ext>
            </a:extLst>
          </p:cNvPr>
          <p:cNvSpPr txBox="1"/>
          <p:nvPr/>
        </p:nvSpPr>
        <p:spPr>
          <a:xfrm>
            <a:off x="3948603" y="3144869"/>
            <a:ext cx="418704" cy="369332"/>
          </a:xfrm>
          <a:prstGeom prst="rect">
            <a:avLst/>
          </a:prstGeom>
          <a:noFill/>
        </p:spPr>
        <p:txBody>
          <a:bodyPr wrap="none" rtlCol="0">
            <a:spAutoFit/>
          </a:bodyPr>
          <a:lstStyle/>
          <a:p>
            <a:r>
              <a:rPr lang="en-US" dirty="0">
                <a:solidFill>
                  <a:srgbClr val="EE0000"/>
                </a:solidFill>
              </a:rPr>
              <a:t>T5</a:t>
            </a:r>
          </a:p>
        </p:txBody>
      </p:sp>
      <p:sp>
        <p:nvSpPr>
          <p:cNvPr id="64" name="TextBox 63">
            <a:extLst>
              <a:ext uri="{FF2B5EF4-FFF2-40B4-BE49-F238E27FC236}">
                <a16:creationId xmlns:a16="http://schemas.microsoft.com/office/drawing/2014/main" id="{4CA9C4B3-833B-DC2A-8A26-2DD27FC80C5C}"/>
              </a:ext>
            </a:extLst>
          </p:cNvPr>
          <p:cNvSpPr txBox="1"/>
          <p:nvPr/>
        </p:nvSpPr>
        <p:spPr>
          <a:xfrm>
            <a:off x="4633540" y="3159843"/>
            <a:ext cx="418704" cy="369332"/>
          </a:xfrm>
          <a:prstGeom prst="rect">
            <a:avLst/>
          </a:prstGeom>
          <a:noFill/>
        </p:spPr>
        <p:txBody>
          <a:bodyPr wrap="none" rtlCol="0">
            <a:spAutoFit/>
          </a:bodyPr>
          <a:lstStyle/>
          <a:p>
            <a:r>
              <a:rPr lang="en-US" dirty="0">
                <a:solidFill>
                  <a:srgbClr val="EE0000"/>
                </a:solidFill>
              </a:rPr>
              <a:t>T6</a:t>
            </a:r>
          </a:p>
        </p:txBody>
      </p:sp>
      <p:cxnSp>
        <p:nvCxnSpPr>
          <p:cNvPr id="69" name="Straight Arrow Connector 68">
            <a:extLst>
              <a:ext uri="{FF2B5EF4-FFF2-40B4-BE49-F238E27FC236}">
                <a16:creationId xmlns:a16="http://schemas.microsoft.com/office/drawing/2014/main" id="{39FACD28-4072-1302-CA88-6EE4B05D8A91}"/>
              </a:ext>
            </a:extLst>
          </p:cNvPr>
          <p:cNvCxnSpPr>
            <a:cxnSpLocks/>
          </p:cNvCxnSpPr>
          <p:nvPr/>
        </p:nvCxnSpPr>
        <p:spPr>
          <a:xfrm>
            <a:off x="5233932" y="3110871"/>
            <a:ext cx="499946" cy="0"/>
          </a:xfrm>
          <a:prstGeom prst="straightConnector1">
            <a:avLst/>
          </a:prstGeom>
          <a:ln w="25400">
            <a:solidFill>
              <a:schemeClr val="bg2">
                <a:lumMod val="10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70" name="Graphic 69" descr="Label outline">
            <a:extLst>
              <a:ext uri="{FF2B5EF4-FFF2-40B4-BE49-F238E27FC236}">
                <a16:creationId xmlns:a16="http://schemas.microsoft.com/office/drawing/2014/main" id="{AAEA719F-2121-C662-6DA6-2B2B3B95503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19265" y="1958105"/>
            <a:ext cx="466081" cy="466081"/>
          </a:xfrm>
          <a:prstGeom prst="rect">
            <a:avLst/>
          </a:prstGeom>
        </p:spPr>
      </p:pic>
      <p:pic>
        <p:nvPicPr>
          <p:cNvPr id="71" name="Graphic 70" descr="Label outline">
            <a:extLst>
              <a:ext uri="{FF2B5EF4-FFF2-40B4-BE49-F238E27FC236}">
                <a16:creationId xmlns:a16="http://schemas.microsoft.com/office/drawing/2014/main" id="{8B5B8A54-FEF1-DFD5-9903-A8D2297F86D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42430" y="1976721"/>
            <a:ext cx="466081" cy="466081"/>
          </a:xfrm>
          <a:prstGeom prst="rect">
            <a:avLst/>
          </a:prstGeom>
        </p:spPr>
      </p:pic>
      <p:pic>
        <p:nvPicPr>
          <p:cNvPr id="72" name="Graphic 71" descr="Label outline">
            <a:extLst>
              <a:ext uri="{FF2B5EF4-FFF2-40B4-BE49-F238E27FC236}">
                <a16:creationId xmlns:a16="http://schemas.microsoft.com/office/drawing/2014/main" id="{DF88934E-23D1-F032-C089-94C68841E75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19265" y="2781706"/>
            <a:ext cx="466081" cy="466081"/>
          </a:xfrm>
          <a:prstGeom prst="rect">
            <a:avLst/>
          </a:prstGeom>
        </p:spPr>
      </p:pic>
      <p:pic>
        <p:nvPicPr>
          <p:cNvPr id="73" name="Graphic 72" descr="Label outline">
            <a:extLst>
              <a:ext uri="{FF2B5EF4-FFF2-40B4-BE49-F238E27FC236}">
                <a16:creationId xmlns:a16="http://schemas.microsoft.com/office/drawing/2014/main" id="{C87B5804-26D6-8D57-0AB0-77249B9431E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42430" y="2800322"/>
            <a:ext cx="466081" cy="466081"/>
          </a:xfrm>
          <a:prstGeom prst="rect">
            <a:avLst/>
          </a:prstGeom>
        </p:spPr>
      </p:pic>
      <p:pic>
        <p:nvPicPr>
          <p:cNvPr id="74" name="Graphic 73" descr="Label outline">
            <a:extLst>
              <a:ext uri="{FF2B5EF4-FFF2-40B4-BE49-F238E27FC236}">
                <a16:creationId xmlns:a16="http://schemas.microsoft.com/office/drawing/2014/main" id="{BDBD7341-4076-09E8-3CAB-E07EB91E95D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19265" y="3537340"/>
            <a:ext cx="466081" cy="466081"/>
          </a:xfrm>
          <a:prstGeom prst="rect">
            <a:avLst/>
          </a:prstGeom>
        </p:spPr>
      </p:pic>
      <p:pic>
        <p:nvPicPr>
          <p:cNvPr id="75" name="Graphic 74" descr="Label outline">
            <a:extLst>
              <a:ext uri="{FF2B5EF4-FFF2-40B4-BE49-F238E27FC236}">
                <a16:creationId xmlns:a16="http://schemas.microsoft.com/office/drawing/2014/main" id="{E7B0BD84-AAAC-BC61-A448-F0E77A7AAEC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42430" y="3555956"/>
            <a:ext cx="466081" cy="466081"/>
          </a:xfrm>
          <a:prstGeom prst="rect">
            <a:avLst/>
          </a:prstGeom>
        </p:spPr>
      </p:pic>
      <p:sp>
        <p:nvSpPr>
          <p:cNvPr id="76" name="TextBox 75">
            <a:extLst>
              <a:ext uri="{FF2B5EF4-FFF2-40B4-BE49-F238E27FC236}">
                <a16:creationId xmlns:a16="http://schemas.microsoft.com/office/drawing/2014/main" id="{DE9A4A92-3205-4E37-D1B5-56BB69FF3723}"/>
              </a:ext>
            </a:extLst>
          </p:cNvPr>
          <p:cNvSpPr txBox="1"/>
          <p:nvPr/>
        </p:nvSpPr>
        <p:spPr>
          <a:xfrm>
            <a:off x="5735693" y="2315625"/>
            <a:ext cx="1071127" cy="369332"/>
          </a:xfrm>
          <a:prstGeom prst="rect">
            <a:avLst/>
          </a:prstGeom>
          <a:noFill/>
        </p:spPr>
        <p:txBody>
          <a:bodyPr wrap="none" rtlCol="0">
            <a:spAutoFit/>
          </a:bodyPr>
          <a:lstStyle/>
          <a:p>
            <a:r>
              <a:rPr lang="en-US" dirty="0">
                <a:solidFill>
                  <a:schemeClr val="accent3">
                    <a:lumMod val="75000"/>
                  </a:schemeClr>
                </a:solidFill>
              </a:rPr>
              <a:t>T1 labels</a:t>
            </a:r>
          </a:p>
        </p:txBody>
      </p:sp>
      <p:sp>
        <p:nvSpPr>
          <p:cNvPr id="77" name="TextBox 76">
            <a:extLst>
              <a:ext uri="{FF2B5EF4-FFF2-40B4-BE49-F238E27FC236}">
                <a16:creationId xmlns:a16="http://schemas.microsoft.com/office/drawing/2014/main" id="{8820799A-210F-77F5-9487-0B0EEC0825DB}"/>
              </a:ext>
            </a:extLst>
          </p:cNvPr>
          <p:cNvSpPr txBox="1"/>
          <p:nvPr/>
        </p:nvSpPr>
        <p:spPr>
          <a:xfrm>
            <a:off x="6706354" y="2325989"/>
            <a:ext cx="1071127" cy="369332"/>
          </a:xfrm>
          <a:prstGeom prst="rect">
            <a:avLst/>
          </a:prstGeom>
          <a:noFill/>
        </p:spPr>
        <p:txBody>
          <a:bodyPr wrap="none" rtlCol="0">
            <a:spAutoFit/>
          </a:bodyPr>
          <a:lstStyle/>
          <a:p>
            <a:r>
              <a:rPr lang="en-US" dirty="0">
                <a:solidFill>
                  <a:schemeClr val="accent3">
                    <a:lumMod val="75000"/>
                  </a:schemeClr>
                </a:solidFill>
              </a:rPr>
              <a:t>T2 labels</a:t>
            </a:r>
          </a:p>
        </p:txBody>
      </p:sp>
      <p:sp>
        <p:nvSpPr>
          <p:cNvPr id="78" name="TextBox 77">
            <a:extLst>
              <a:ext uri="{FF2B5EF4-FFF2-40B4-BE49-F238E27FC236}">
                <a16:creationId xmlns:a16="http://schemas.microsoft.com/office/drawing/2014/main" id="{9DCD37F1-DD85-32CA-D7FA-FEC047B590D1}"/>
              </a:ext>
            </a:extLst>
          </p:cNvPr>
          <p:cNvSpPr txBox="1"/>
          <p:nvPr/>
        </p:nvSpPr>
        <p:spPr>
          <a:xfrm>
            <a:off x="5711876" y="3136191"/>
            <a:ext cx="1071127" cy="369332"/>
          </a:xfrm>
          <a:prstGeom prst="rect">
            <a:avLst/>
          </a:prstGeom>
          <a:noFill/>
        </p:spPr>
        <p:txBody>
          <a:bodyPr wrap="none" rtlCol="0">
            <a:spAutoFit/>
          </a:bodyPr>
          <a:lstStyle/>
          <a:p>
            <a:r>
              <a:rPr lang="en-US" dirty="0">
                <a:solidFill>
                  <a:schemeClr val="accent3">
                    <a:lumMod val="75000"/>
                  </a:schemeClr>
                </a:solidFill>
              </a:rPr>
              <a:t>T3 labels</a:t>
            </a:r>
          </a:p>
        </p:txBody>
      </p:sp>
      <p:sp>
        <p:nvSpPr>
          <p:cNvPr id="79" name="TextBox 78">
            <a:extLst>
              <a:ext uri="{FF2B5EF4-FFF2-40B4-BE49-F238E27FC236}">
                <a16:creationId xmlns:a16="http://schemas.microsoft.com/office/drawing/2014/main" id="{CE094F39-137F-842C-1100-88C7E53DF8BB}"/>
              </a:ext>
            </a:extLst>
          </p:cNvPr>
          <p:cNvSpPr txBox="1"/>
          <p:nvPr/>
        </p:nvSpPr>
        <p:spPr>
          <a:xfrm>
            <a:off x="6682537" y="3146555"/>
            <a:ext cx="1071127" cy="369332"/>
          </a:xfrm>
          <a:prstGeom prst="rect">
            <a:avLst/>
          </a:prstGeom>
          <a:noFill/>
        </p:spPr>
        <p:txBody>
          <a:bodyPr wrap="none" rtlCol="0">
            <a:spAutoFit/>
          </a:bodyPr>
          <a:lstStyle/>
          <a:p>
            <a:r>
              <a:rPr lang="en-US" dirty="0">
                <a:solidFill>
                  <a:schemeClr val="accent3">
                    <a:lumMod val="75000"/>
                  </a:schemeClr>
                </a:solidFill>
              </a:rPr>
              <a:t>T4 labels</a:t>
            </a:r>
          </a:p>
        </p:txBody>
      </p:sp>
      <p:sp>
        <p:nvSpPr>
          <p:cNvPr id="81" name="TextBox 80">
            <a:extLst>
              <a:ext uri="{FF2B5EF4-FFF2-40B4-BE49-F238E27FC236}">
                <a16:creationId xmlns:a16="http://schemas.microsoft.com/office/drawing/2014/main" id="{FF8B038A-1775-FC4E-B9AE-A3EA13CE6C11}"/>
              </a:ext>
            </a:extLst>
          </p:cNvPr>
          <p:cNvSpPr txBox="1"/>
          <p:nvPr/>
        </p:nvSpPr>
        <p:spPr>
          <a:xfrm>
            <a:off x="5723620" y="3896288"/>
            <a:ext cx="1071127" cy="369332"/>
          </a:xfrm>
          <a:prstGeom prst="rect">
            <a:avLst/>
          </a:prstGeom>
          <a:noFill/>
        </p:spPr>
        <p:txBody>
          <a:bodyPr wrap="none" rtlCol="0">
            <a:spAutoFit/>
          </a:bodyPr>
          <a:lstStyle/>
          <a:p>
            <a:r>
              <a:rPr lang="en-US" dirty="0">
                <a:solidFill>
                  <a:schemeClr val="accent3">
                    <a:lumMod val="75000"/>
                  </a:schemeClr>
                </a:solidFill>
              </a:rPr>
              <a:t>T5 labels</a:t>
            </a:r>
          </a:p>
        </p:txBody>
      </p:sp>
      <p:sp>
        <p:nvSpPr>
          <p:cNvPr id="82" name="TextBox 81">
            <a:extLst>
              <a:ext uri="{FF2B5EF4-FFF2-40B4-BE49-F238E27FC236}">
                <a16:creationId xmlns:a16="http://schemas.microsoft.com/office/drawing/2014/main" id="{59E26445-8139-369E-1B39-5CB9D702A40E}"/>
              </a:ext>
            </a:extLst>
          </p:cNvPr>
          <p:cNvSpPr txBox="1"/>
          <p:nvPr/>
        </p:nvSpPr>
        <p:spPr>
          <a:xfrm>
            <a:off x="6694281" y="3906652"/>
            <a:ext cx="1071127" cy="369332"/>
          </a:xfrm>
          <a:prstGeom prst="rect">
            <a:avLst/>
          </a:prstGeom>
          <a:noFill/>
        </p:spPr>
        <p:txBody>
          <a:bodyPr wrap="none" rtlCol="0">
            <a:spAutoFit/>
          </a:bodyPr>
          <a:lstStyle/>
          <a:p>
            <a:r>
              <a:rPr lang="en-US" dirty="0">
                <a:solidFill>
                  <a:schemeClr val="accent3">
                    <a:lumMod val="75000"/>
                  </a:schemeClr>
                </a:solidFill>
              </a:rPr>
              <a:t>T6 labels</a:t>
            </a:r>
          </a:p>
        </p:txBody>
      </p:sp>
      <p:cxnSp>
        <p:nvCxnSpPr>
          <p:cNvPr id="83" name="Straight Arrow Connector 82">
            <a:extLst>
              <a:ext uri="{FF2B5EF4-FFF2-40B4-BE49-F238E27FC236}">
                <a16:creationId xmlns:a16="http://schemas.microsoft.com/office/drawing/2014/main" id="{3D6A8461-5B4B-C611-A309-41321E06C686}"/>
              </a:ext>
            </a:extLst>
          </p:cNvPr>
          <p:cNvCxnSpPr>
            <a:cxnSpLocks/>
          </p:cNvCxnSpPr>
          <p:nvPr/>
        </p:nvCxnSpPr>
        <p:spPr>
          <a:xfrm>
            <a:off x="7747984" y="2991252"/>
            <a:ext cx="582046" cy="492"/>
          </a:xfrm>
          <a:prstGeom prst="straightConnector1">
            <a:avLst/>
          </a:prstGeom>
          <a:ln w="25400">
            <a:solidFill>
              <a:schemeClr val="bg2">
                <a:lumMod val="1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1CE2ADE6-A3FF-2C3A-A6AD-9073C8384F4A}"/>
              </a:ext>
            </a:extLst>
          </p:cNvPr>
          <p:cNvCxnSpPr>
            <a:cxnSpLocks/>
          </p:cNvCxnSpPr>
          <p:nvPr/>
        </p:nvCxnSpPr>
        <p:spPr>
          <a:xfrm flipH="1">
            <a:off x="7747984" y="3134769"/>
            <a:ext cx="600168" cy="0"/>
          </a:xfrm>
          <a:prstGeom prst="straightConnector1">
            <a:avLst/>
          </a:prstGeom>
          <a:ln w="25400">
            <a:solidFill>
              <a:schemeClr val="bg2">
                <a:lumMod val="10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86" name="Picture 85">
            <a:extLst>
              <a:ext uri="{FF2B5EF4-FFF2-40B4-BE49-F238E27FC236}">
                <a16:creationId xmlns:a16="http://schemas.microsoft.com/office/drawing/2014/main" id="{8F87C472-1E27-4E65-B242-6FBCDDB673FD}"/>
              </a:ext>
            </a:extLst>
          </p:cNvPr>
          <p:cNvPicPr>
            <a:picLocks noChangeAspect="1"/>
          </p:cNvPicPr>
          <p:nvPr/>
        </p:nvPicPr>
        <p:blipFill>
          <a:blip r:embed="rId6"/>
          <a:stretch>
            <a:fillRect/>
          </a:stretch>
        </p:blipFill>
        <p:spPr>
          <a:xfrm>
            <a:off x="8812067" y="2884544"/>
            <a:ext cx="476544" cy="476544"/>
          </a:xfrm>
          <a:prstGeom prst="rect">
            <a:avLst/>
          </a:prstGeom>
        </p:spPr>
      </p:pic>
      <p:pic>
        <p:nvPicPr>
          <p:cNvPr id="88" name="Graphic 87" descr="Browser window outline">
            <a:extLst>
              <a:ext uri="{FF2B5EF4-FFF2-40B4-BE49-F238E27FC236}">
                <a16:creationId xmlns:a16="http://schemas.microsoft.com/office/drawing/2014/main" id="{9105B9DB-382E-BDE0-C19C-9EBBACE8239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90709" y="2518852"/>
            <a:ext cx="1053367" cy="1053367"/>
          </a:xfrm>
          <a:prstGeom prst="rect">
            <a:avLst/>
          </a:prstGeom>
        </p:spPr>
      </p:pic>
      <p:cxnSp>
        <p:nvCxnSpPr>
          <p:cNvPr id="102" name="Straight Arrow Connector 101">
            <a:extLst>
              <a:ext uri="{FF2B5EF4-FFF2-40B4-BE49-F238E27FC236}">
                <a16:creationId xmlns:a16="http://schemas.microsoft.com/office/drawing/2014/main" id="{623A75F2-5EE5-AC37-C967-F23631C5BFA5}"/>
              </a:ext>
            </a:extLst>
          </p:cNvPr>
          <p:cNvCxnSpPr>
            <a:cxnSpLocks/>
          </p:cNvCxnSpPr>
          <p:nvPr/>
        </p:nvCxnSpPr>
        <p:spPr>
          <a:xfrm>
            <a:off x="9544076" y="3094303"/>
            <a:ext cx="582046" cy="492"/>
          </a:xfrm>
          <a:prstGeom prst="straightConnector1">
            <a:avLst/>
          </a:prstGeom>
          <a:ln w="25400">
            <a:solidFill>
              <a:schemeClr val="bg2">
                <a:lumMod val="1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4F6F186E-C4C0-E4E0-1062-C62CBA825700}"/>
              </a:ext>
            </a:extLst>
          </p:cNvPr>
          <p:cNvSpPr/>
          <p:nvPr/>
        </p:nvSpPr>
        <p:spPr>
          <a:xfrm>
            <a:off x="9799541" y="1958105"/>
            <a:ext cx="2392459" cy="2145679"/>
          </a:xfrm>
          <a:prstGeom prst="ellipse">
            <a:avLst/>
          </a:prstGeom>
          <a:noFill/>
          <a:ln>
            <a:solidFill>
              <a:schemeClr val="tx1">
                <a:lumMod val="95000"/>
                <a:lumOff val="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prstDash val="sysDash"/>
              </a:ln>
              <a:solidFill>
                <a:schemeClr val="accent1">
                  <a:lumMod val="60000"/>
                  <a:lumOff val="40000"/>
                </a:schemeClr>
              </a:solidFill>
            </a:endParaRPr>
          </a:p>
        </p:txBody>
      </p:sp>
      <p:sp>
        <p:nvSpPr>
          <p:cNvPr id="4" name="TextBox 3">
            <a:extLst>
              <a:ext uri="{FF2B5EF4-FFF2-40B4-BE49-F238E27FC236}">
                <a16:creationId xmlns:a16="http://schemas.microsoft.com/office/drawing/2014/main" id="{7725AD36-CEC0-CD8D-E9F2-0DDDD4982B91}"/>
              </a:ext>
            </a:extLst>
          </p:cNvPr>
          <p:cNvSpPr txBox="1"/>
          <p:nvPr/>
        </p:nvSpPr>
        <p:spPr>
          <a:xfrm>
            <a:off x="8832115" y="4108704"/>
            <a:ext cx="3633326" cy="646331"/>
          </a:xfrm>
          <a:prstGeom prst="rect">
            <a:avLst/>
          </a:prstGeom>
          <a:noFill/>
        </p:spPr>
        <p:txBody>
          <a:bodyPr wrap="square">
            <a:spAutoFit/>
          </a:bodyPr>
          <a:lstStyle/>
          <a:p>
            <a:pPr algn="ctr"/>
            <a:r>
              <a:rPr lang="en-US" dirty="0"/>
              <a:t>Threshold values chosen with points on the </a:t>
            </a:r>
            <a:r>
              <a:rPr lang="en-US" dirty="0">
                <a:solidFill>
                  <a:srgbClr val="C00000"/>
                </a:solidFill>
              </a:rPr>
              <a:t>Pareto Front</a:t>
            </a:r>
          </a:p>
        </p:txBody>
      </p:sp>
      <p:cxnSp>
        <p:nvCxnSpPr>
          <p:cNvPr id="5" name="Straight Connector 4">
            <a:extLst>
              <a:ext uri="{FF2B5EF4-FFF2-40B4-BE49-F238E27FC236}">
                <a16:creationId xmlns:a16="http://schemas.microsoft.com/office/drawing/2014/main" id="{22C2DA98-D1D5-FD21-AA86-19FDE5068811}"/>
              </a:ext>
            </a:extLst>
          </p:cNvPr>
          <p:cNvCxnSpPr>
            <a:cxnSpLocks/>
          </p:cNvCxnSpPr>
          <p:nvPr/>
        </p:nvCxnSpPr>
        <p:spPr>
          <a:xfrm>
            <a:off x="10530250" y="2490106"/>
            <a:ext cx="0" cy="10295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8AA8EA78-94B5-72AF-428B-E139B41863CA}"/>
              </a:ext>
            </a:extLst>
          </p:cNvPr>
          <p:cNvCxnSpPr>
            <a:cxnSpLocks/>
          </p:cNvCxnSpPr>
          <p:nvPr/>
        </p:nvCxnSpPr>
        <p:spPr>
          <a:xfrm flipH="1" flipV="1">
            <a:off x="10530250" y="3511750"/>
            <a:ext cx="1140176" cy="277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Graphic 6" descr="Close outline">
            <a:extLst>
              <a:ext uri="{FF2B5EF4-FFF2-40B4-BE49-F238E27FC236}">
                <a16:creationId xmlns:a16="http://schemas.microsoft.com/office/drawing/2014/main" id="{B491744C-B47B-43BD-57AF-1D40FEE4604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616662" y="2625513"/>
            <a:ext cx="163480" cy="163480"/>
          </a:xfrm>
          <a:prstGeom prst="rect">
            <a:avLst/>
          </a:prstGeom>
        </p:spPr>
      </p:pic>
      <p:pic>
        <p:nvPicPr>
          <p:cNvPr id="9" name="Graphic 8" descr="Close outline">
            <a:extLst>
              <a:ext uri="{FF2B5EF4-FFF2-40B4-BE49-F238E27FC236}">
                <a16:creationId xmlns:a16="http://schemas.microsoft.com/office/drawing/2014/main" id="{7E3338D5-C3D3-8A4F-486B-3F5625DFE3F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616662" y="2846627"/>
            <a:ext cx="163480" cy="163480"/>
          </a:xfrm>
          <a:prstGeom prst="rect">
            <a:avLst/>
          </a:prstGeom>
        </p:spPr>
      </p:pic>
      <p:pic>
        <p:nvPicPr>
          <p:cNvPr id="11" name="Graphic 10" descr="Close outline">
            <a:extLst>
              <a:ext uri="{FF2B5EF4-FFF2-40B4-BE49-F238E27FC236}">
                <a16:creationId xmlns:a16="http://schemas.microsoft.com/office/drawing/2014/main" id="{1D5A06AD-4D60-64B1-69AF-3956DA2506C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737957" y="2776647"/>
            <a:ext cx="163480" cy="163480"/>
          </a:xfrm>
          <a:prstGeom prst="rect">
            <a:avLst/>
          </a:prstGeom>
        </p:spPr>
      </p:pic>
      <p:pic>
        <p:nvPicPr>
          <p:cNvPr id="12" name="Graphic 11" descr="Close outline">
            <a:extLst>
              <a:ext uri="{FF2B5EF4-FFF2-40B4-BE49-F238E27FC236}">
                <a16:creationId xmlns:a16="http://schemas.microsoft.com/office/drawing/2014/main" id="{5864AD8B-0B1F-AB04-02B6-C00EB0D2706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883162" y="2752595"/>
            <a:ext cx="163480" cy="163480"/>
          </a:xfrm>
          <a:prstGeom prst="rect">
            <a:avLst/>
          </a:prstGeom>
        </p:spPr>
      </p:pic>
      <p:pic>
        <p:nvPicPr>
          <p:cNvPr id="13" name="Graphic 12" descr="Close outline">
            <a:extLst>
              <a:ext uri="{FF2B5EF4-FFF2-40B4-BE49-F238E27FC236}">
                <a16:creationId xmlns:a16="http://schemas.microsoft.com/office/drawing/2014/main" id="{43994DAE-E25D-B5F1-2124-809B2ED47E3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964902" y="2888483"/>
            <a:ext cx="163480" cy="163480"/>
          </a:xfrm>
          <a:prstGeom prst="rect">
            <a:avLst/>
          </a:prstGeom>
        </p:spPr>
      </p:pic>
      <p:pic>
        <p:nvPicPr>
          <p:cNvPr id="18" name="Graphic 17" descr="Close outline">
            <a:extLst>
              <a:ext uri="{FF2B5EF4-FFF2-40B4-BE49-F238E27FC236}">
                <a16:creationId xmlns:a16="http://schemas.microsoft.com/office/drawing/2014/main" id="{31B4288A-E917-FD36-1DE6-353F45A0ACB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133053" y="2878977"/>
            <a:ext cx="163480" cy="163480"/>
          </a:xfrm>
          <a:prstGeom prst="rect">
            <a:avLst/>
          </a:prstGeom>
        </p:spPr>
      </p:pic>
      <p:pic>
        <p:nvPicPr>
          <p:cNvPr id="20" name="Graphic 19" descr="Close outline">
            <a:extLst>
              <a:ext uri="{FF2B5EF4-FFF2-40B4-BE49-F238E27FC236}">
                <a16:creationId xmlns:a16="http://schemas.microsoft.com/office/drawing/2014/main" id="{DD2F578B-1985-1976-FB28-DFCE1BE945F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828478" y="3000973"/>
            <a:ext cx="163480" cy="163480"/>
          </a:xfrm>
          <a:prstGeom prst="rect">
            <a:avLst/>
          </a:prstGeom>
        </p:spPr>
      </p:pic>
      <p:pic>
        <p:nvPicPr>
          <p:cNvPr id="23" name="Graphic 22" descr="Close outline">
            <a:extLst>
              <a:ext uri="{FF2B5EF4-FFF2-40B4-BE49-F238E27FC236}">
                <a16:creationId xmlns:a16="http://schemas.microsoft.com/office/drawing/2014/main" id="{8ABE2994-579D-4D95-3FDB-2EEA8D5B079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186217" y="3224070"/>
            <a:ext cx="163480" cy="163480"/>
          </a:xfrm>
          <a:prstGeom prst="rect">
            <a:avLst/>
          </a:prstGeom>
        </p:spPr>
      </p:pic>
      <p:pic>
        <p:nvPicPr>
          <p:cNvPr id="24" name="Graphic 23" descr="Close outline">
            <a:extLst>
              <a:ext uri="{FF2B5EF4-FFF2-40B4-BE49-F238E27FC236}">
                <a16:creationId xmlns:a16="http://schemas.microsoft.com/office/drawing/2014/main" id="{48A81170-0AAD-7C38-AE5C-A472B7A5E7A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944872" y="3179604"/>
            <a:ext cx="163480" cy="163480"/>
          </a:xfrm>
          <a:prstGeom prst="rect">
            <a:avLst/>
          </a:prstGeom>
        </p:spPr>
      </p:pic>
      <p:pic>
        <p:nvPicPr>
          <p:cNvPr id="26" name="Graphic 25" descr="Close outline">
            <a:extLst>
              <a:ext uri="{FF2B5EF4-FFF2-40B4-BE49-F238E27FC236}">
                <a16:creationId xmlns:a16="http://schemas.microsoft.com/office/drawing/2014/main" id="{0C152BF8-F747-273A-2E68-00A40979B13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088322" y="3069521"/>
            <a:ext cx="163480" cy="163480"/>
          </a:xfrm>
          <a:prstGeom prst="rect">
            <a:avLst/>
          </a:prstGeom>
        </p:spPr>
      </p:pic>
      <p:pic>
        <p:nvPicPr>
          <p:cNvPr id="27" name="Graphic 26" descr="Close outline">
            <a:extLst>
              <a:ext uri="{FF2B5EF4-FFF2-40B4-BE49-F238E27FC236}">
                <a16:creationId xmlns:a16="http://schemas.microsoft.com/office/drawing/2014/main" id="{1A61570F-7D7E-B32E-2F6B-5525EAEA0DE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288900" y="3078842"/>
            <a:ext cx="163480" cy="163480"/>
          </a:xfrm>
          <a:prstGeom prst="rect">
            <a:avLst/>
          </a:prstGeom>
        </p:spPr>
      </p:pic>
      <p:pic>
        <p:nvPicPr>
          <p:cNvPr id="28" name="Graphic 27" descr="Close outline">
            <a:extLst>
              <a:ext uri="{FF2B5EF4-FFF2-40B4-BE49-F238E27FC236}">
                <a16:creationId xmlns:a16="http://schemas.microsoft.com/office/drawing/2014/main" id="{DA0932C9-1E8E-D469-8424-6759A1EDD51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317476" y="2933613"/>
            <a:ext cx="163480" cy="163480"/>
          </a:xfrm>
          <a:prstGeom prst="rect">
            <a:avLst/>
          </a:prstGeom>
        </p:spPr>
      </p:pic>
      <p:pic>
        <p:nvPicPr>
          <p:cNvPr id="34" name="Graphic 33" descr="Close outline">
            <a:extLst>
              <a:ext uri="{FF2B5EF4-FFF2-40B4-BE49-F238E27FC236}">
                <a16:creationId xmlns:a16="http://schemas.microsoft.com/office/drawing/2014/main" id="{7D2E0524-A138-3CF3-737C-845F902A22F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207160" y="2839635"/>
            <a:ext cx="163480" cy="163480"/>
          </a:xfrm>
          <a:prstGeom prst="rect">
            <a:avLst/>
          </a:prstGeom>
        </p:spPr>
      </p:pic>
      <p:pic>
        <p:nvPicPr>
          <p:cNvPr id="35" name="Graphic 34" descr="Close outline">
            <a:extLst>
              <a:ext uri="{FF2B5EF4-FFF2-40B4-BE49-F238E27FC236}">
                <a16:creationId xmlns:a16="http://schemas.microsoft.com/office/drawing/2014/main" id="{FB26A261-4F26-07A6-0A90-D39FE2EAB39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462289" y="3011709"/>
            <a:ext cx="163480" cy="163480"/>
          </a:xfrm>
          <a:prstGeom prst="rect">
            <a:avLst/>
          </a:prstGeom>
        </p:spPr>
      </p:pic>
      <p:pic>
        <p:nvPicPr>
          <p:cNvPr id="36" name="Graphic 35" descr="Close outline">
            <a:extLst>
              <a:ext uri="{FF2B5EF4-FFF2-40B4-BE49-F238E27FC236}">
                <a16:creationId xmlns:a16="http://schemas.microsoft.com/office/drawing/2014/main" id="{9280A713-5E97-1899-0368-6612CA1B258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703056" y="3053920"/>
            <a:ext cx="163480" cy="163480"/>
          </a:xfrm>
          <a:prstGeom prst="rect">
            <a:avLst/>
          </a:prstGeom>
        </p:spPr>
      </p:pic>
      <p:pic>
        <p:nvPicPr>
          <p:cNvPr id="38" name="Graphic 37" descr="Close outline">
            <a:extLst>
              <a:ext uri="{FF2B5EF4-FFF2-40B4-BE49-F238E27FC236}">
                <a16:creationId xmlns:a16="http://schemas.microsoft.com/office/drawing/2014/main" id="{FA4DEFF5-ABBB-1E9B-B8A1-A56BCB21546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009986" y="3036254"/>
            <a:ext cx="163480" cy="163480"/>
          </a:xfrm>
          <a:prstGeom prst="rect">
            <a:avLst/>
          </a:prstGeom>
        </p:spPr>
      </p:pic>
      <p:pic>
        <p:nvPicPr>
          <p:cNvPr id="39" name="Graphic 38" descr="Close outline">
            <a:extLst>
              <a:ext uri="{FF2B5EF4-FFF2-40B4-BE49-F238E27FC236}">
                <a16:creationId xmlns:a16="http://schemas.microsoft.com/office/drawing/2014/main" id="{1AEA15AA-1397-9EF7-5A66-5670441CAA2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395252" y="3129834"/>
            <a:ext cx="163480" cy="163480"/>
          </a:xfrm>
          <a:prstGeom prst="rect">
            <a:avLst/>
          </a:prstGeom>
        </p:spPr>
      </p:pic>
      <p:pic>
        <p:nvPicPr>
          <p:cNvPr id="42" name="Graphic 41" descr="Close outline">
            <a:extLst>
              <a:ext uri="{FF2B5EF4-FFF2-40B4-BE49-F238E27FC236}">
                <a16:creationId xmlns:a16="http://schemas.microsoft.com/office/drawing/2014/main" id="{B8BA3471-2227-7727-F839-7551A2E5745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026612" y="2806743"/>
            <a:ext cx="163480" cy="163480"/>
          </a:xfrm>
          <a:prstGeom prst="rect">
            <a:avLst/>
          </a:prstGeom>
        </p:spPr>
      </p:pic>
      <p:sp>
        <p:nvSpPr>
          <p:cNvPr id="46" name="Freeform: Shape 45">
            <a:extLst>
              <a:ext uri="{FF2B5EF4-FFF2-40B4-BE49-F238E27FC236}">
                <a16:creationId xmlns:a16="http://schemas.microsoft.com/office/drawing/2014/main" id="{C3A28D62-575F-1842-A2EF-153A4E35F200}"/>
              </a:ext>
            </a:extLst>
          </p:cNvPr>
          <p:cNvSpPr/>
          <p:nvPr/>
        </p:nvSpPr>
        <p:spPr>
          <a:xfrm>
            <a:off x="10648778" y="2623188"/>
            <a:ext cx="1061957" cy="567268"/>
          </a:xfrm>
          <a:custGeom>
            <a:avLst/>
            <a:gdLst>
              <a:gd name="connsiteX0" fmla="*/ 0 w 975507"/>
              <a:gd name="connsiteY0" fmla="*/ 0 h 487111"/>
              <a:gd name="connsiteX1" fmla="*/ 222191 w 975507"/>
              <a:gd name="connsiteY1" fmla="*/ 34184 h 487111"/>
              <a:gd name="connsiteX2" fmla="*/ 299103 w 975507"/>
              <a:gd name="connsiteY2" fmla="*/ 128187 h 487111"/>
              <a:gd name="connsiteX3" fmla="*/ 478565 w 975507"/>
              <a:gd name="connsiteY3" fmla="*/ 179462 h 487111"/>
              <a:gd name="connsiteX4" fmla="*/ 572569 w 975507"/>
              <a:gd name="connsiteY4" fmla="*/ 188008 h 487111"/>
              <a:gd name="connsiteX5" fmla="*/ 640935 w 975507"/>
              <a:gd name="connsiteY5" fmla="*/ 247829 h 487111"/>
              <a:gd name="connsiteX6" fmla="*/ 769122 w 975507"/>
              <a:gd name="connsiteY6" fmla="*/ 290557 h 487111"/>
              <a:gd name="connsiteX7" fmla="*/ 820397 w 975507"/>
              <a:gd name="connsiteY7" fmla="*/ 367470 h 487111"/>
              <a:gd name="connsiteX8" fmla="*/ 940038 w 975507"/>
              <a:gd name="connsiteY8" fmla="*/ 401653 h 487111"/>
              <a:gd name="connsiteX9" fmla="*/ 974221 w 975507"/>
              <a:gd name="connsiteY9" fmla="*/ 427290 h 487111"/>
              <a:gd name="connsiteX10" fmla="*/ 974221 w 975507"/>
              <a:gd name="connsiteY10" fmla="*/ 487111 h 4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5507" h="487111">
                <a:moveTo>
                  <a:pt x="0" y="0"/>
                </a:moveTo>
                <a:cubicBezTo>
                  <a:pt x="86170" y="6410"/>
                  <a:pt x="172341" y="12820"/>
                  <a:pt x="222191" y="34184"/>
                </a:cubicBezTo>
                <a:cubicBezTo>
                  <a:pt x="272042" y="55549"/>
                  <a:pt x="256374" y="103974"/>
                  <a:pt x="299103" y="128187"/>
                </a:cubicBezTo>
                <a:cubicBezTo>
                  <a:pt x="341832" y="152400"/>
                  <a:pt x="432987" y="169492"/>
                  <a:pt x="478565" y="179462"/>
                </a:cubicBezTo>
                <a:cubicBezTo>
                  <a:pt x="524143" y="189432"/>
                  <a:pt x="545507" y="176614"/>
                  <a:pt x="572569" y="188008"/>
                </a:cubicBezTo>
                <a:cubicBezTo>
                  <a:pt x="599631" y="199402"/>
                  <a:pt x="608176" y="230738"/>
                  <a:pt x="640935" y="247829"/>
                </a:cubicBezTo>
                <a:cubicBezTo>
                  <a:pt x="673694" y="264921"/>
                  <a:pt x="739212" y="270617"/>
                  <a:pt x="769122" y="290557"/>
                </a:cubicBezTo>
                <a:cubicBezTo>
                  <a:pt x="799032" y="310497"/>
                  <a:pt x="791911" y="348954"/>
                  <a:pt x="820397" y="367470"/>
                </a:cubicBezTo>
                <a:cubicBezTo>
                  <a:pt x="848883" y="385986"/>
                  <a:pt x="940038" y="401653"/>
                  <a:pt x="940038" y="401653"/>
                </a:cubicBezTo>
                <a:cubicBezTo>
                  <a:pt x="965675" y="411623"/>
                  <a:pt x="968524" y="413047"/>
                  <a:pt x="974221" y="427290"/>
                </a:cubicBezTo>
                <a:cubicBezTo>
                  <a:pt x="979918" y="441533"/>
                  <a:pt x="964251" y="464322"/>
                  <a:pt x="974221" y="487111"/>
                </a:cubicBezTo>
              </a:path>
            </a:pathLst>
          </a:custGeom>
          <a:noFill/>
          <a:ln w="28575">
            <a:solidFill>
              <a:srgbClr val="EE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Graphic 46" descr="Close outline">
            <a:extLst>
              <a:ext uri="{FF2B5EF4-FFF2-40B4-BE49-F238E27FC236}">
                <a16:creationId xmlns:a16="http://schemas.microsoft.com/office/drawing/2014/main" id="{3C2933EA-3638-167D-DAFF-BBF83B2A4CF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370640" y="3281298"/>
            <a:ext cx="163480" cy="163480"/>
          </a:xfrm>
          <a:prstGeom prst="rect">
            <a:avLst/>
          </a:prstGeom>
        </p:spPr>
      </p:pic>
      <p:pic>
        <p:nvPicPr>
          <p:cNvPr id="48" name="Graphic 47" descr="Close outline">
            <a:extLst>
              <a:ext uri="{FF2B5EF4-FFF2-40B4-BE49-F238E27FC236}">
                <a16:creationId xmlns:a16="http://schemas.microsoft.com/office/drawing/2014/main" id="{02B5ADB7-EB86-E5A3-C8A2-0893B7F99E0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580816" y="3127502"/>
            <a:ext cx="163480" cy="163480"/>
          </a:xfrm>
          <a:prstGeom prst="rect">
            <a:avLst/>
          </a:prstGeom>
        </p:spPr>
      </p:pic>
      <p:sp>
        <p:nvSpPr>
          <p:cNvPr id="50" name="TextBox 49">
            <a:extLst>
              <a:ext uri="{FF2B5EF4-FFF2-40B4-BE49-F238E27FC236}">
                <a16:creationId xmlns:a16="http://schemas.microsoft.com/office/drawing/2014/main" id="{7A819586-1E87-105B-6A10-74E9014F77D9}"/>
              </a:ext>
            </a:extLst>
          </p:cNvPr>
          <p:cNvSpPr txBox="1"/>
          <p:nvPr/>
        </p:nvSpPr>
        <p:spPr>
          <a:xfrm rot="16200000">
            <a:off x="9885174" y="2776051"/>
            <a:ext cx="979798" cy="369332"/>
          </a:xfrm>
          <a:prstGeom prst="rect">
            <a:avLst/>
          </a:prstGeom>
          <a:noFill/>
        </p:spPr>
        <p:txBody>
          <a:bodyPr wrap="square" rtlCol="0">
            <a:spAutoFit/>
          </a:bodyPr>
          <a:lstStyle/>
          <a:p>
            <a:r>
              <a:rPr lang="en-US" dirty="0"/>
              <a:t>Quality</a:t>
            </a:r>
          </a:p>
        </p:txBody>
      </p:sp>
      <p:sp>
        <p:nvSpPr>
          <p:cNvPr id="51" name="TextBox 50">
            <a:extLst>
              <a:ext uri="{FF2B5EF4-FFF2-40B4-BE49-F238E27FC236}">
                <a16:creationId xmlns:a16="http://schemas.microsoft.com/office/drawing/2014/main" id="{0009811C-5D4F-2FFA-9319-AA1EADF9DF66}"/>
              </a:ext>
            </a:extLst>
          </p:cNvPr>
          <p:cNvSpPr txBox="1"/>
          <p:nvPr/>
        </p:nvSpPr>
        <p:spPr>
          <a:xfrm>
            <a:off x="8190022" y="2325989"/>
            <a:ext cx="1699698" cy="369332"/>
          </a:xfrm>
          <a:prstGeom prst="rect">
            <a:avLst/>
          </a:prstGeom>
          <a:noFill/>
        </p:spPr>
        <p:txBody>
          <a:bodyPr wrap="square">
            <a:spAutoFit/>
          </a:bodyPr>
          <a:lstStyle/>
          <a:p>
            <a:r>
              <a:rPr lang="en-US" dirty="0"/>
              <a:t>GPT-4.1 labels</a:t>
            </a:r>
          </a:p>
        </p:txBody>
      </p:sp>
      <p:sp>
        <p:nvSpPr>
          <p:cNvPr id="3" name="TextBox 2">
            <a:extLst>
              <a:ext uri="{FF2B5EF4-FFF2-40B4-BE49-F238E27FC236}">
                <a16:creationId xmlns:a16="http://schemas.microsoft.com/office/drawing/2014/main" id="{AAE01B3A-6D61-DCBB-4409-12B4938DB35B}"/>
              </a:ext>
            </a:extLst>
          </p:cNvPr>
          <p:cNvSpPr txBox="1"/>
          <p:nvPr/>
        </p:nvSpPr>
        <p:spPr>
          <a:xfrm>
            <a:off x="10265217" y="3533684"/>
            <a:ext cx="1784352" cy="369332"/>
          </a:xfrm>
          <a:prstGeom prst="rect">
            <a:avLst/>
          </a:prstGeom>
          <a:noFill/>
        </p:spPr>
        <p:txBody>
          <a:bodyPr wrap="square" rtlCol="0">
            <a:spAutoFit/>
          </a:bodyPr>
          <a:lstStyle/>
          <a:p>
            <a:r>
              <a:rPr lang="en-US" dirty="0"/>
              <a:t>Cost Reduction</a:t>
            </a:r>
          </a:p>
        </p:txBody>
      </p:sp>
      <p:sp>
        <p:nvSpPr>
          <p:cNvPr id="49" name="Slide Number Placeholder 48">
            <a:extLst>
              <a:ext uri="{FF2B5EF4-FFF2-40B4-BE49-F238E27FC236}">
                <a16:creationId xmlns:a16="http://schemas.microsoft.com/office/drawing/2014/main" id="{95B81C1D-577C-2E6B-8F21-5DFCF68AD61D}"/>
              </a:ext>
            </a:extLst>
          </p:cNvPr>
          <p:cNvSpPr>
            <a:spLocks noGrp="1"/>
          </p:cNvSpPr>
          <p:nvPr>
            <p:ph type="sldNum" sz="quarter" idx="12"/>
          </p:nvPr>
        </p:nvSpPr>
        <p:spPr/>
        <p:txBody>
          <a:bodyPr/>
          <a:lstStyle/>
          <a:p>
            <a:fld id="{6F9C56B4-EE17-406D-85B7-8F5642CBD9E7}" type="slidenum">
              <a:rPr lang="en-US" smtClean="0"/>
              <a:t>24</a:t>
            </a:fld>
            <a:endParaRPr lang="en-US"/>
          </a:p>
        </p:txBody>
      </p:sp>
    </p:spTree>
    <p:extLst>
      <p:ext uri="{BB962C8B-B14F-4D97-AF65-F5344CB8AC3E}">
        <p14:creationId xmlns:p14="http://schemas.microsoft.com/office/powerpoint/2010/main" val="16971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7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8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1"/>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88"/>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83"/>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8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102"/>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7"/>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9"/>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1"/>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2"/>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13"/>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8"/>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20"/>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23"/>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24"/>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26"/>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27"/>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28"/>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34"/>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35"/>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36"/>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38"/>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39"/>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4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47"/>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48"/>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5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3"/>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2"/>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0" grpId="0"/>
      <p:bldP spid="61" grpId="0"/>
      <p:bldP spid="62" grpId="0"/>
      <p:bldP spid="63" grpId="0"/>
      <p:bldP spid="64" grpId="0"/>
      <p:bldP spid="76" grpId="0"/>
      <p:bldP spid="77" grpId="0"/>
      <p:bldP spid="78" grpId="0"/>
      <p:bldP spid="79" grpId="0"/>
      <p:bldP spid="81" grpId="0"/>
      <p:bldP spid="82" grpId="0"/>
      <p:bldP spid="2" grpId="0" animBg="1"/>
      <p:bldP spid="4" grpId="0"/>
      <p:bldP spid="46" grpId="0" animBg="1"/>
      <p:bldP spid="50" grpId="0"/>
      <p:bldP spid="51"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08ACA-1E2B-35E6-C7A1-00CE660322B7}"/>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73FB0785-0996-098C-8B1D-5980D297BEA6}"/>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Controlling the cost of our profiler</a:t>
            </a:r>
          </a:p>
        </p:txBody>
      </p:sp>
      <p:pic>
        <p:nvPicPr>
          <p:cNvPr id="49" name="Graphic 48" descr="Email with solid fill">
            <a:extLst>
              <a:ext uri="{FF2B5EF4-FFF2-40B4-BE49-F238E27FC236}">
                <a16:creationId xmlns:a16="http://schemas.microsoft.com/office/drawing/2014/main" id="{C4D7663A-2C8C-B4E7-C0F2-8215560664F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3306" y="1763069"/>
            <a:ext cx="424454" cy="424454"/>
          </a:xfrm>
          <a:prstGeom prst="rect">
            <a:avLst/>
          </a:prstGeom>
        </p:spPr>
      </p:pic>
      <p:pic>
        <p:nvPicPr>
          <p:cNvPr id="52" name="Graphic 51" descr="Email with solid fill">
            <a:extLst>
              <a:ext uri="{FF2B5EF4-FFF2-40B4-BE49-F238E27FC236}">
                <a16:creationId xmlns:a16="http://schemas.microsoft.com/office/drawing/2014/main" id="{9283F2EC-338E-7FE4-2364-C9FCA47D02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97154" y="1763069"/>
            <a:ext cx="424454" cy="424454"/>
          </a:xfrm>
          <a:prstGeom prst="rect">
            <a:avLst/>
          </a:prstGeom>
        </p:spPr>
      </p:pic>
      <p:pic>
        <p:nvPicPr>
          <p:cNvPr id="53" name="Graphic 52" descr="Email with solid fill">
            <a:extLst>
              <a:ext uri="{FF2B5EF4-FFF2-40B4-BE49-F238E27FC236}">
                <a16:creationId xmlns:a16="http://schemas.microsoft.com/office/drawing/2014/main" id="{41321E1C-5B51-EDC4-1FC1-55DDC1B90A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50230" y="1763069"/>
            <a:ext cx="424454" cy="424454"/>
          </a:xfrm>
          <a:prstGeom prst="rect">
            <a:avLst/>
          </a:prstGeom>
        </p:spPr>
      </p:pic>
      <p:sp>
        <p:nvSpPr>
          <p:cNvPr id="55" name="TextBox 54">
            <a:extLst>
              <a:ext uri="{FF2B5EF4-FFF2-40B4-BE49-F238E27FC236}">
                <a16:creationId xmlns:a16="http://schemas.microsoft.com/office/drawing/2014/main" id="{309DDDF5-EDAD-994F-19E2-F236FDC9AE52}"/>
              </a:ext>
            </a:extLst>
          </p:cNvPr>
          <p:cNvSpPr txBox="1"/>
          <p:nvPr/>
        </p:nvSpPr>
        <p:spPr>
          <a:xfrm>
            <a:off x="2795741" y="1818191"/>
            <a:ext cx="3784521" cy="369332"/>
          </a:xfrm>
          <a:prstGeom prst="rect">
            <a:avLst/>
          </a:prstGeom>
          <a:noFill/>
        </p:spPr>
        <p:txBody>
          <a:bodyPr wrap="square">
            <a:spAutoFit/>
          </a:bodyPr>
          <a:lstStyle/>
          <a:p>
            <a:r>
              <a:rPr lang="en-US" dirty="0"/>
              <a:t>Profile </a:t>
            </a:r>
            <a:r>
              <a:rPr lang="en-US" b="1" dirty="0"/>
              <a:t>one-time </a:t>
            </a:r>
            <a:r>
              <a:rPr lang="en-US" dirty="0"/>
              <a:t>on </a:t>
            </a:r>
            <a:r>
              <a:rPr lang="en-US" b="1" dirty="0"/>
              <a:t>large</a:t>
            </a:r>
            <a:r>
              <a:rPr lang="en-US" dirty="0"/>
              <a:t> email set </a:t>
            </a:r>
          </a:p>
        </p:txBody>
      </p:sp>
      <p:sp>
        <p:nvSpPr>
          <p:cNvPr id="103" name="TextBox 102">
            <a:extLst>
              <a:ext uri="{FF2B5EF4-FFF2-40B4-BE49-F238E27FC236}">
                <a16:creationId xmlns:a16="http://schemas.microsoft.com/office/drawing/2014/main" id="{58CCEB57-4327-0CBD-29D8-69790B0D557B}"/>
              </a:ext>
            </a:extLst>
          </p:cNvPr>
          <p:cNvSpPr txBox="1"/>
          <p:nvPr/>
        </p:nvSpPr>
        <p:spPr>
          <a:xfrm>
            <a:off x="2835144" y="3498971"/>
            <a:ext cx="3203546" cy="369332"/>
          </a:xfrm>
          <a:prstGeom prst="rect">
            <a:avLst/>
          </a:prstGeom>
          <a:noFill/>
        </p:spPr>
        <p:txBody>
          <a:bodyPr wrap="square">
            <a:spAutoFit/>
          </a:bodyPr>
          <a:lstStyle/>
          <a:p>
            <a:r>
              <a:rPr lang="en-US" b="1" dirty="0"/>
              <a:t>Re-profiling </a:t>
            </a:r>
            <a:r>
              <a:rPr lang="en-US" dirty="0"/>
              <a:t>with GPT labels</a:t>
            </a:r>
          </a:p>
        </p:txBody>
      </p:sp>
      <p:sp>
        <p:nvSpPr>
          <p:cNvPr id="106" name="TextBox 105">
            <a:extLst>
              <a:ext uri="{FF2B5EF4-FFF2-40B4-BE49-F238E27FC236}">
                <a16:creationId xmlns:a16="http://schemas.microsoft.com/office/drawing/2014/main" id="{8928A27A-4A94-DA81-825F-CF837919D431}"/>
              </a:ext>
            </a:extLst>
          </p:cNvPr>
          <p:cNvSpPr txBox="1"/>
          <p:nvPr/>
        </p:nvSpPr>
        <p:spPr>
          <a:xfrm>
            <a:off x="6862977" y="4352458"/>
            <a:ext cx="4068248" cy="369332"/>
          </a:xfrm>
          <a:prstGeom prst="rect">
            <a:avLst/>
          </a:prstGeom>
          <a:noFill/>
        </p:spPr>
        <p:txBody>
          <a:bodyPr wrap="square">
            <a:spAutoFit/>
          </a:bodyPr>
          <a:lstStyle/>
          <a:p>
            <a:r>
              <a:rPr lang="en-US" dirty="0">
                <a:solidFill>
                  <a:schemeClr val="accent6">
                    <a:lumMod val="75000"/>
                  </a:schemeClr>
                </a:solidFill>
              </a:rPr>
              <a:t>User profile based (Use org chart)</a:t>
            </a:r>
          </a:p>
        </p:txBody>
      </p:sp>
      <p:sp>
        <p:nvSpPr>
          <p:cNvPr id="107" name="TextBox 106">
            <a:extLst>
              <a:ext uri="{FF2B5EF4-FFF2-40B4-BE49-F238E27FC236}">
                <a16:creationId xmlns:a16="http://schemas.microsoft.com/office/drawing/2014/main" id="{50A37CFA-5D3F-74C6-122F-26244BE3389B}"/>
              </a:ext>
            </a:extLst>
          </p:cNvPr>
          <p:cNvSpPr txBox="1"/>
          <p:nvPr/>
        </p:nvSpPr>
        <p:spPr>
          <a:xfrm>
            <a:off x="6862977" y="3176512"/>
            <a:ext cx="5087476" cy="369332"/>
          </a:xfrm>
          <a:prstGeom prst="rect">
            <a:avLst/>
          </a:prstGeom>
          <a:noFill/>
        </p:spPr>
        <p:txBody>
          <a:bodyPr wrap="square">
            <a:spAutoFit/>
          </a:bodyPr>
          <a:lstStyle/>
          <a:p>
            <a:r>
              <a:rPr lang="en-US" dirty="0">
                <a:solidFill>
                  <a:schemeClr val="accent6">
                    <a:lumMod val="75000"/>
                  </a:schemeClr>
                </a:solidFill>
              </a:rPr>
              <a:t>Explicit user feedback (Outlook has this feature)</a:t>
            </a:r>
          </a:p>
        </p:txBody>
      </p:sp>
      <p:sp>
        <p:nvSpPr>
          <p:cNvPr id="108" name="TextBox 107">
            <a:extLst>
              <a:ext uri="{FF2B5EF4-FFF2-40B4-BE49-F238E27FC236}">
                <a16:creationId xmlns:a16="http://schemas.microsoft.com/office/drawing/2014/main" id="{4C5720E0-0F32-4BCC-9929-1DB77321FF01}"/>
              </a:ext>
            </a:extLst>
          </p:cNvPr>
          <p:cNvSpPr txBox="1"/>
          <p:nvPr/>
        </p:nvSpPr>
        <p:spPr>
          <a:xfrm>
            <a:off x="6862977" y="3769183"/>
            <a:ext cx="4768747" cy="369332"/>
          </a:xfrm>
          <a:prstGeom prst="rect">
            <a:avLst/>
          </a:prstGeom>
          <a:noFill/>
        </p:spPr>
        <p:txBody>
          <a:bodyPr wrap="square">
            <a:spAutoFit/>
          </a:bodyPr>
          <a:lstStyle/>
          <a:p>
            <a:r>
              <a:rPr lang="en-US" dirty="0">
                <a:solidFill>
                  <a:schemeClr val="accent6">
                    <a:lumMod val="75000"/>
                  </a:schemeClr>
                </a:solidFill>
              </a:rPr>
              <a:t>Resource availability based (Non-peak time)</a:t>
            </a:r>
          </a:p>
        </p:txBody>
      </p:sp>
      <p:cxnSp>
        <p:nvCxnSpPr>
          <p:cNvPr id="109" name="Straight Connector 108">
            <a:extLst>
              <a:ext uri="{FF2B5EF4-FFF2-40B4-BE49-F238E27FC236}">
                <a16:creationId xmlns:a16="http://schemas.microsoft.com/office/drawing/2014/main" id="{0A0F8123-2EC6-3D87-F60D-6BD83C3EF12F}"/>
              </a:ext>
            </a:extLst>
          </p:cNvPr>
          <p:cNvCxnSpPr>
            <a:cxnSpLocks/>
          </p:cNvCxnSpPr>
          <p:nvPr/>
        </p:nvCxnSpPr>
        <p:spPr>
          <a:xfrm>
            <a:off x="6202347" y="2707644"/>
            <a:ext cx="59772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A080E21B-BF97-5E0B-FE84-8E34843EB7A2}"/>
              </a:ext>
            </a:extLst>
          </p:cNvPr>
          <p:cNvCxnSpPr>
            <a:cxnSpLocks/>
          </p:cNvCxnSpPr>
          <p:nvPr/>
        </p:nvCxnSpPr>
        <p:spPr>
          <a:xfrm flipV="1">
            <a:off x="6202347" y="2711630"/>
            <a:ext cx="0" cy="85167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E1FAB1F0-D282-9F1D-BB5D-C5DE8533B61E}"/>
              </a:ext>
            </a:extLst>
          </p:cNvPr>
          <p:cNvCxnSpPr>
            <a:cxnSpLocks/>
          </p:cNvCxnSpPr>
          <p:nvPr/>
        </p:nvCxnSpPr>
        <p:spPr>
          <a:xfrm flipH="1">
            <a:off x="6200923" y="3563303"/>
            <a:ext cx="1424" cy="97382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29" name="Group 128">
            <a:extLst>
              <a:ext uri="{FF2B5EF4-FFF2-40B4-BE49-F238E27FC236}">
                <a16:creationId xmlns:a16="http://schemas.microsoft.com/office/drawing/2014/main" id="{7FE45162-5530-5584-7524-82C0C01097AB}"/>
              </a:ext>
            </a:extLst>
          </p:cNvPr>
          <p:cNvGrpSpPr/>
          <p:nvPr/>
        </p:nvGrpSpPr>
        <p:grpSpPr>
          <a:xfrm>
            <a:off x="1052413" y="4768552"/>
            <a:ext cx="970424" cy="901721"/>
            <a:chOff x="1052413" y="4768552"/>
            <a:chExt cx="970424" cy="901721"/>
          </a:xfrm>
        </p:grpSpPr>
        <p:sp>
          <p:nvSpPr>
            <p:cNvPr id="124" name="Oval 123">
              <a:extLst>
                <a:ext uri="{FF2B5EF4-FFF2-40B4-BE49-F238E27FC236}">
                  <a16:creationId xmlns:a16="http://schemas.microsoft.com/office/drawing/2014/main" id="{DCE13133-8DAE-F6C7-523C-8E7FABF5D5D6}"/>
                </a:ext>
              </a:extLst>
            </p:cNvPr>
            <p:cNvSpPr/>
            <p:nvPr/>
          </p:nvSpPr>
          <p:spPr>
            <a:xfrm>
              <a:off x="1052413" y="4768553"/>
              <a:ext cx="424438" cy="424451"/>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235C2034-8826-10A5-6198-0EA425A9C012}"/>
                </a:ext>
              </a:extLst>
            </p:cNvPr>
            <p:cNvSpPr/>
            <p:nvPr/>
          </p:nvSpPr>
          <p:spPr>
            <a:xfrm>
              <a:off x="1598399" y="4768552"/>
              <a:ext cx="424438" cy="424451"/>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5C3250A7-F18F-0FF7-2E59-DCCFCD261886}"/>
                </a:ext>
              </a:extLst>
            </p:cNvPr>
            <p:cNvSpPr/>
            <p:nvPr/>
          </p:nvSpPr>
          <p:spPr>
            <a:xfrm>
              <a:off x="1290751" y="5245822"/>
              <a:ext cx="424438" cy="424451"/>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8" name="TextBox 127">
            <a:extLst>
              <a:ext uri="{FF2B5EF4-FFF2-40B4-BE49-F238E27FC236}">
                <a16:creationId xmlns:a16="http://schemas.microsoft.com/office/drawing/2014/main" id="{22071D62-DA9F-94A6-7EDA-CE2A8FE6441B}"/>
              </a:ext>
            </a:extLst>
          </p:cNvPr>
          <p:cNvSpPr txBox="1"/>
          <p:nvPr/>
        </p:nvSpPr>
        <p:spPr>
          <a:xfrm>
            <a:off x="2744466" y="5061156"/>
            <a:ext cx="4194719" cy="646331"/>
          </a:xfrm>
          <a:prstGeom prst="rect">
            <a:avLst/>
          </a:prstGeom>
          <a:noFill/>
        </p:spPr>
        <p:txBody>
          <a:bodyPr wrap="square">
            <a:spAutoFit/>
          </a:bodyPr>
          <a:lstStyle/>
          <a:p>
            <a:r>
              <a:rPr lang="en-US" b="1" dirty="0"/>
              <a:t>Independence </a:t>
            </a:r>
            <a:r>
              <a:rPr lang="en-US" dirty="0"/>
              <a:t>of profiling knobs</a:t>
            </a:r>
          </a:p>
          <a:p>
            <a:endParaRPr lang="en-US" dirty="0"/>
          </a:p>
        </p:txBody>
      </p:sp>
      <p:cxnSp>
        <p:nvCxnSpPr>
          <p:cNvPr id="7" name="Straight Connector 6">
            <a:extLst>
              <a:ext uri="{FF2B5EF4-FFF2-40B4-BE49-F238E27FC236}">
                <a16:creationId xmlns:a16="http://schemas.microsoft.com/office/drawing/2014/main" id="{B5F03736-CF60-F743-F54C-AE82FDC7701E}"/>
              </a:ext>
            </a:extLst>
          </p:cNvPr>
          <p:cNvCxnSpPr>
            <a:cxnSpLocks/>
          </p:cNvCxnSpPr>
          <p:nvPr/>
        </p:nvCxnSpPr>
        <p:spPr>
          <a:xfrm>
            <a:off x="6200923" y="3350864"/>
            <a:ext cx="59772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9A62DB8-4000-0207-BD8C-FC17811D83DC}"/>
              </a:ext>
            </a:extLst>
          </p:cNvPr>
          <p:cNvCxnSpPr>
            <a:cxnSpLocks/>
          </p:cNvCxnSpPr>
          <p:nvPr/>
        </p:nvCxnSpPr>
        <p:spPr>
          <a:xfrm>
            <a:off x="6200922" y="3953849"/>
            <a:ext cx="59772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3381DE2-EA34-F508-4B1D-7CE865430CBD}"/>
              </a:ext>
            </a:extLst>
          </p:cNvPr>
          <p:cNvCxnSpPr>
            <a:cxnSpLocks/>
          </p:cNvCxnSpPr>
          <p:nvPr/>
        </p:nvCxnSpPr>
        <p:spPr>
          <a:xfrm>
            <a:off x="6200921" y="4537124"/>
            <a:ext cx="59772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5F5D3865-6F49-B608-F5B4-BF982B90F808}"/>
              </a:ext>
            </a:extLst>
          </p:cNvPr>
          <p:cNvSpPr txBox="1"/>
          <p:nvPr/>
        </p:nvSpPr>
        <p:spPr>
          <a:xfrm>
            <a:off x="6862977" y="2510513"/>
            <a:ext cx="5238708" cy="369332"/>
          </a:xfrm>
          <a:prstGeom prst="rect">
            <a:avLst/>
          </a:prstGeom>
          <a:noFill/>
        </p:spPr>
        <p:txBody>
          <a:bodyPr wrap="square">
            <a:spAutoFit/>
          </a:bodyPr>
          <a:lstStyle/>
          <a:p>
            <a:r>
              <a:rPr lang="en-US" dirty="0">
                <a:solidFill>
                  <a:schemeClr val="accent6">
                    <a:lumMod val="75000"/>
                  </a:schemeClr>
                </a:solidFill>
              </a:rPr>
              <a:t>Periodic (Change in log-prob distributions)</a:t>
            </a:r>
          </a:p>
        </p:txBody>
      </p:sp>
      <p:cxnSp>
        <p:nvCxnSpPr>
          <p:cNvPr id="13" name="Straight Connector 12">
            <a:extLst>
              <a:ext uri="{FF2B5EF4-FFF2-40B4-BE49-F238E27FC236}">
                <a16:creationId xmlns:a16="http://schemas.microsoft.com/office/drawing/2014/main" id="{7D6029E5-BFCA-BE27-FA8F-3654C83EB880}"/>
              </a:ext>
            </a:extLst>
          </p:cNvPr>
          <p:cNvCxnSpPr>
            <a:cxnSpLocks/>
          </p:cNvCxnSpPr>
          <p:nvPr/>
        </p:nvCxnSpPr>
        <p:spPr>
          <a:xfrm>
            <a:off x="5811140" y="3683637"/>
            <a:ext cx="38978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E35718F-BDDC-ECFA-E36C-971B21BAA218}"/>
              </a:ext>
            </a:extLst>
          </p:cNvPr>
          <p:cNvCxnSpPr>
            <a:cxnSpLocks/>
          </p:cNvCxnSpPr>
          <p:nvPr/>
        </p:nvCxnSpPr>
        <p:spPr>
          <a:xfrm>
            <a:off x="4605033" y="5499868"/>
            <a:ext cx="0" cy="35427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D76DBFC0-ED5C-49A5-E41B-B170525A6054}"/>
              </a:ext>
            </a:extLst>
          </p:cNvPr>
          <p:cNvSpPr txBox="1"/>
          <p:nvPr/>
        </p:nvSpPr>
        <p:spPr>
          <a:xfrm>
            <a:off x="2835144" y="5893416"/>
            <a:ext cx="3539778" cy="646331"/>
          </a:xfrm>
          <a:prstGeom prst="rect">
            <a:avLst/>
          </a:prstGeom>
          <a:noFill/>
        </p:spPr>
        <p:txBody>
          <a:bodyPr wrap="square">
            <a:spAutoFit/>
          </a:bodyPr>
          <a:lstStyle/>
          <a:p>
            <a:pPr algn="ctr"/>
            <a:r>
              <a:rPr lang="en-US" dirty="0">
                <a:solidFill>
                  <a:schemeClr val="accent6">
                    <a:lumMod val="75000"/>
                  </a:schemeClr>
                </a:solidFill>
              </a:rPr>
              <a:t>Cascade ordering and threshold selection can be decoupled</a:t>
            </a:r>
          </a:p>
        </p:txBody>
      </p:sp>
      <p:pic>
        <p:nvPicPr>
          <p:cNvPr id="23" name="Graphic 22" descr="Arrow circle outline">
            <a:extLst>
              <a:ext uri="{FF2B5EF4-FFF2-40B4-BE49-F238E27FC236}">
                <a16:creationId xmlns:a16="http://schemas.microsoft.com/office/drawing/2014/main" id="{F7844046-8CD6-B809-249B-AA353F619E7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1351" y="3066523"/>
            <a:ext cx="1085569" cy="1085569"/>
          </a:xfrm>
          <a:prstGeom prst="rect">
            <a:avLst/>
          </a:prstGeom>
        </p:spPr>
      </p:pic>
      <p:sp>
        <p:nvSpPr>
          <p:cNvPr id="2" name="Slide Number Placeholder 1">
            <a:extLst>
              <a:ext uri="{FF2B5EF4-FFF2-40B4-BE49-F238E27FC236}">
                <a16:creationId xmlns:a16="http://schemas.microsoft.com/office/drawing/2014/main" id="{343658ED-5FAE-FF68-DF89-24018065A089}"/>
              </a:ext>
            </a:extLst>
          </p:cNvPr>
          <p:cNvSpPr>
            <a:spLocks noGrp="1"/>
          </p:cNvSpPr>
          <p:nvPr>
            <p:ph type="sldNum" sz="quarter" idx="12"/>
          </p:nvPr>
        </p:nvSpPr>
        <p:spPr/>
        <p:txBody>
          <a:bodyPr/>
          <a:lstStyle/>
          <a:p>
            <a:fld id="{6F9C56B4-EE17-406D-85B7-8F5642CBD9E7}" type="slidenum">
              <a:rPr lang="en-US" smtClean="0"/>
              <a:t>25</a:t>
            </a:fld>
            <a:endParaRPr lang="en-US"/>
          </a:p>
        </p:txBody>
      </p:sp>
    </p:spTree>
    <p:extLst>
      <p:ext uri="{BB962C8B-B14F-4D97-AF65-F5344CB8AC3E}">
        <p14:creationId xmlns:p14="http://schemas.microsoft.com/office/powerpoint/2010/main" val="2057571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03" grpId="0"/>
      <p:bldP spid="106" grpId="0"/>
      <p:bldP spid="107" grpId="0"/>
      <p:bldP spid="108" grpId="0"/>
      <p:bldP spid="128" grpId="0"/>
      <p:bldP spid="12"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94068-771C-2CDA-202E-69613B4DE78E}"/>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to minimize cost of the cascade under load?</a:t>
            </a:r>
          </a:p>
        </p:txBody>
      </p:sp>
      <p:sp>
        <p:nvSpPr>
          <p:cNvPr id="54" name="TextBox 53">
            <a:extLst>
              <a:ext uri="{FF2B5EF4-FFF2-40B4-BE49-F238E27FC236}">
                <a16:creationId xmlns:a16="http://schemas.microsoft.com/office/drawing/2014/main" id="{EAD88D16-8D94-A02E-1784-CB6C0BD4F91C}"/>
              </a:ext>
            </a:extLst>
          </p:cNvPr>
          <p:cNvSpPr txBox="1"/>
          <p:nvPr/>
        </p:nvSpPr>
        <p:spPr>
          <a:xfrm>
            <a:off x="57255" y="1934911"/>
            <a:ext cx="1624178" cy="646331"/>
          </a:xfrm>
          <a:prstGeom prst="rect">
            <a:avLst/>
          </a:prstGeom>
          <a:noFill/>
        </p:spPr>
        <p:txBody>
          <a:bodyPr wrap="square" rtlCol="0">
            <a:spAutoFit/>
          </a:bodyPr>
          <a:lstStyle/>
          <a:p>
            <a:r>
              <a:rPr lang="en-US" dirty="0"/>
              <a:t>Phi-4-</a:t>
            </a:r>
          </a:p>
          <a:p>
            <a:r>
              <a:rPr lang="en-US" dirty="0"/>
              <a:t>mini-instruct</a:t>
            </a:r>
          </a:p>
        </p:txBody>
      </p:sp>
      <p:sp>
        <p:nvSpPr>
          <p:cNvPr id="55" name="TextBox 54">
            <a:extLst>
              <a:ext uri="{FF2B5EF4-FFF2-40B4-BE49-F238E27FC236}">
                <a16:creationId xmlns:a16="http://schemas.microsoft.com/office/drawing/2014/main" id="{A342142F-F604-F58E-E502-ECB26337FB3D}"/>
              </a:ext>
            </a:extLst>
          </p:cNvPr>
          <p:cNvSpPr txBox="1"/>
          <p:nvPr/>
        </p:nvSpPr>
        <p:spPr>
          <a:xfrm>
            <a:off x="2799906" y="1929223"/>
            <a:ext cx="1342444" cy="646331"/>
          </a:xfrm>
          <a:prstGeom prst="rect">
            <a:avLst/>
          </a:prstGeom>
          <a:noFill/>
        </p:spPr>
        <p:txBody>
          <a:bodyPr wrap="square" rtlCol="0">
            <a:spAutoFit/>
          </a:bodyPr>
          <a:lstStyle/>
          <a:p>
            <a:r>
              <a:rPr lang="en-US" dirty="0"/>
              <a:t>Llama-3.1-</a:t>
            </a:r>
          </a:p>
          <a:p>
            <a:r>
              <a:rPr lang="en-US" dirty="0"/>
              <a:t>8B-Instruct</a:t>
            </a:r>
          </a:p>
        </p:txBody>
      </p:sp>
      <p:sp>
        <p:nvSpPr>
          <p:cNvPr id="56" name="TextBox 55">
            <a:extLst>
              <a:ext uri="{FF2B5EF4-FFF2-40B4-BE49-F238E27FC236}">
                <a16:creationId xmlns:a16="http://schemas.microsoft.com/office/drawing/2014/main" id="{490C6FD2-9A49-23BF-44D0-439DE6B165A4}"/>
              </a:ext>
            </a:extLst>
          </p:cNvPr>
          <p:cNvSpPr txBox="1"/>
          <p:nvPr/>
        </p:nvSpPr>
        <p:spPr>
          <a:xfrm>
            <a:off x="10633677" y="1919081"/>
            <a:ext cx="1431724" cy="646331"/>
          </a:xfrm>
          <a:prstGeom prst="rect">
            <a:avLst/>
          </a:prstGeom>
          <a:noFill/>
        </p:spPr>
        <p:txBody>
          <a:bodyPr wrap="square" rtlCol="0">
            <a:spAutoFit/>
          </a:bodyPr>
          <a:lstStyle/>
          <a:p>
            <a:r>
              <a:rPr lang="en-US" dirty="0"/>
              <a:t>Llama-3.3-</a:t>
            </a:r>
          </a:p>
          <a:p>
            <a:r>
              <a:rPr lang="en-US" dirty="0"/>
              <a:t>70B-Instruct</a:t>
            </a:r>
          </a:p>
        </p:txBody>
      </p:sp>
      <p:sp>
        <p:nvSpPr>
          <p:cNvPr id="57" name="TextBox 56">
            <a:extLst>
              <a:ext uri="{FF2B5EF4-FFF2-40B4-BE49-F238E27FC236}">
                <a16:creationId xmlns:a16="http://schemas.microsoft.com/office/drawing/2014/main" id="{FD83BEBF-54C2-F935-518B-B4CF20E83381}"/>
              </a:ext>
            </a:extLst>
          </p:cNvPr>
          <p:cNvSpPr txBox="1"/>
          <p:nvPr/>
        </p:nvSpPr>
        <p:spPr>
          <a:xfrm>
            <a:off x="5554508" y="1930944"/>
            <a:ext cx="1224666" cy="646331"/>
          </a:xfrm>
          <a:prstGeom prst="rect">
            <a:avLst/>
          </a:prstGeom>
          <a:noFill/>
        </p:spPr>
        <p:txBody>
          <a:bodyPr wrap="square">
            <a:spAutoFit/>
          </a:bodyPr>
          <a:lstStyle/>
          <a:p>
            <a:r>
              <a:rPr lang="en-US" dirty="0"/>
              <a:t>gemma-3-</a:t>
            </a:r>
          </a:p>
          <a:p>
            <a:r>
              <a:rPr lang="en-US" dirty="0"/>
              <a:t>27b-it</a:t>
            </a:r>
          </a:p>
        </p:txBody>
      </p:sp>
      <p:sp>
        <p:nvSpPr>
          <p:cNvPr id="58" name="TextBox 57">
            <a:extLst>
              <a:ext uri="{FF2B5EF4-FFF2-40B4-BE49-F238E27FC236}">
                <a16:creationId xmlns:a16="http://schemas.microsoft.com/office/drawing/2014/main" id="{4ABFD86F-BF43-4E5E-9EA4-50A1C4C0817A}"/>
              </a:ext>
            </a:extLst>
          </p:cNvPr>
          <p:cNvSpPr txBox="1"/>
          <p:nvPr/>
        </p:nvSpPr>
        <p:spPr>
          <a:xfrm>
            <a:off x="8165491" y="1897347"/>
            <a:ext cx="1442122" cy="646331"/>
          </a:xfrm>
          <a:prstGeom prst="rect">
            <a:avLst/>
          </a:prstGeom>
          <a:noFill/>
        </p:spPr>
        <p:txBody>
          <a:bodyPr wrap="square">
            <a:spAutoFit/>
          </a:bodyPr>
          <a:lstStyle/>
          <a:p>
            <a:r>
              <a:rPr lang="en-US" dirty="0"/>
              <a:t>Qwen2.5-</a:t>
            </a:r>
          </a:p>
          <a:p>
            <a:r>
              <a:rPr lang="en-US" dirty="0"/>
              <a:t>32B-Instruct</a:t>
            </a:r>
          </a:p>
        </p:txBody>
      </p:sp>
      <p:cxnSp>
        <p:nvCxnSpPr>
          <p:cNvPr id="59" name="Straight Arrow Connector 58">
            <a:extLst>
              <a:ext uri="{FF2B5EF4-FFF2-40B4-BE49-F238E27FC236}">
                <a16:creationId xmlns:a16="http://schemas.microsoft.com/office/drawing/2014/main" id="{42C4D0DC-7087-A596-0704-578A51DA2AD9}"/>
              </a:ext>
            </a:extLst>
          </p:cNvPr>
          <p:cNvCxnSpPr>
            <a:cxnSpLocks/>
          </p:cNvCxnSpPr>
          <p:nvPr/>
        </p:nvCxnSpPr>
        <p:spPr>
          <a:xfrm>
            <a:off x="1405185" y="3222468"/>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60" name="Graphic 59" descr="Browser window outline">
            <a:extLst>
              <a:ext uri="{FF2B5EF4-FFF2-40B4-BE49-F238E27FC236}">
                <a16:creationId xmlns:a16="http://schemas.microsoft.com/office/drawing/2014/main" id="{4ED48FB8-960B-8E60-9F6D-7AF9C70BC7E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6088" y="2545430"/>
            <a:ext cx="1053367" cy="1053367"/>
          </a:xfrm>
          <a:prstGeom prst="rect">
            <a:avLst/>
          </a:prstGeom>
        </p:spPr>
      </p:pic>
      <p:pic>
        <p:nvPicPr>
          <p:cNvPr id="61" name="Graphic 60" descr="Browser window outline">
            <a:extLst>
              <a:ext uri="{FF2B5EF4-FFF2-40B4-BE49-F238E27FC236}">
                <a16:creationId xmlns:a16="http://schemas.microsoft.com/office/drawing/2014/main" id="{F372BBEC-A55A-889C-49CC-C9940CABD9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866761" y="2545430"/>
            <a:ext cx="1053367" cy="1053367"/>
          </a:xfrm>
          <a:prstGeom prst="rect">
            <a:avLst/>
          </a:prstGeom>
        </p:spPr>
      </p:pic>
      <p:grpSp>
        <p:nvGrpSpPr>
          <p:cNvPr id="62" name="Group 61">
            <a:extLst>
              <a:ext uri="{FF2B5EF4-FFF2-40B4-BE49-F238E27FC236}">
                <a16:creationId xmlns:a16="http://schemas.microsoft.com/office/drawing/2014/main" id="{FABD1820-1EA1-C00D-B6B6-631A7F2DC17C}"/>
              </a:ext>
            </a:extLst>
          </p:cNvPr>
          <p:cNvGrpSpPr/>
          <p:nvPr/>
        </p:nvGrpSpPr>
        <p:grpSpPr>
          <a:xfrm>
            <a:off x="1470195" y="2545076"/>
            <a:ext cx="1293156" cy="914400"/>
            <a:chOff x="2445942" y="458294"/>
            <a:chExt cx="1293156" cy="914400"/>
          </a:xfrm>
        </p:grpSpPr>
        <p:pic>
          <p:nvPicPr>
            <p:cNvPr id="63" name="Graphic 62" descr="Ruler outline">
              <a:extLst>
                <a:ext uri="{FF2B5EF4-FFF2-40B4-BE49-F238E27FC236}">
                  <a16:creationId xmlns:a16="http://schemas.microsoft.com/office/drawing/2014/main" id="{44F1D844-9D31-2200-FC67-B7DFC94D07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95367">
              <a:off x="2555790" y="458294"/>
              <a:ext cx="914400" cy="914400"/>
            </a:xfrm>
            <a:prstGeom prst="rect">
              <a:avLst/>
            </a:prstGeom>
          </p:spPr>
        </p:pic>
        <p:grpSp>
          <p:nvGrpSpPr>
            <p:cNvPr id="64" name="Group 63">
              <a:extLst>
                <a:ext uri="{FF2B5EF4-FFF2-40B4-BE49-F238E27FC236}">
                  <a16:creationId xmlns:a16="http://schemas.microsoft.com/office/drawing/2014/main" id="{E52F9EAA-19CB-D738-C1E7-CD475AA33263}"/>
                </a:ext>
              </a:extLst>
            </p:cNvPr>
            <p:cNvGrpSpPr/>
            <p:nvPr/>
          </p:nvGrpSpPr>
          <p:grpSpPr>
            <a:xfrm>
              <a:off x="2445942" y="490902"/>
              <a:ext cx="1293156" cy="369332"/>
              <a:chOff x="2445942" y="490902"/>
              <a:chExt cx="1293156" cy="369332"/>
            </a:xfrm>
          </p:grpSpPr>
          <p:sp>
            <p:nvSpPr>
              <p:cNvPr id="66" name="TextBox 65">
                <a:extLst>
                  <a:ext uri="{FF2B5EF4-FFF2-40B4-BE49-F238E27FC236}">
                    <a16:creationId xmlns:a16="http://schemas.microsoft.com/office/drawing/2014/main" id="{A8F4F9A9-077D-84B2-337B-155AB8B97414}"/>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67" name="TextBox 66">
                <a:extLst>
                  <a:ext uri="{FF2B5EF4-FFF2-40B4-BE49-F238E27FC236}">
                    <a16:creationId xmlns:a16="http://schemas.microsoft.com/office/drawing/2014/main" id="{55C86363-F0D0-27A9-384B-29CEA8055670}"/>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65" name="Rectangle 64">
              <a:extLst>
                <a:ext uri="{FF2B5EF4-FFF2-40B4-BE49-F238E27FC236}">
                  <a16:creationId xmlns:a16="http://schemas.microsoft.com/office/drawing/2014/main" id="{B3790B8D-21D5-72C7-E41F-D955AE2F3AC6}"/>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8" name="Graphic 67" descr="Browser window outline">
            <a:extLst>
              <a:ext uri="{FF2B5EF4-FFF2-40B4-BE49-F238E27FC236}">
                <a16:creationId xmlns:a16="http://schemas.microsoft.com/office/drawing/2014/main" id="{57B268C1-10E2-C885-7F16-FB23D1BA642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557465" y="2545430"/>
            <a:ext cx="1053367" cy="1053367"/>
          </a:xfrm>
          <a:prstGeom prst="rect">
            <a:avLst/>
          </a:prstGeom>
        </p:spPr>
      </p:pic>
      <p:pic>
        <p:nvPicPr>
          <p:cNvPr id="69" name="Graphic 68" descr="Browser window outline">
            <a:extLst>
              <a:ext uri="{FF2B5EF4-FFF2-40B4-BE49-F238E27FC236}">
                <a16:creationId xmlns:a16="http://schemas.microsoft.com/office/drawing/2014/main" id="{B9D51511-11C0-F120-B119-FD0D74BA0B9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52905" y="2554272"/>
            <a:ext cx="1053367" cy="1053367"/>
          </a:xfrm>
          <a:prstGeom prst="rect">
            <a:avLst/>
          </a:prstGeom>
        </p:spPr>
      </p:pic>
      <p:pic>
        <p:nvPicPr>
          <p:cNvPr id="70" name="Graphic 69" descr="Browser window outline">
            <a:extLst>
              <a:ext uri="{FF2B5EF4-FFF2-40B4-BE49-F238E27FC236}">
                <a16:creationId xmlns:a16="http://schemas.microsoft.com/office/drawing/2014/main" id="{12DBFC1E-43D2-94E1-EF40-3F5C21AA0AA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65076" y="2555662"/>
            <a:ext cx="1053367" cy="1053367"/>
          </a:xfrm>
          <a:prstGeom prst="rect">
            <a:avLst/>
          </a:prstGeom>
        </p:spPr>
      </p:pic>
      <p:grpSp>
        <p:nvGrpSpPr>
          <p:cNvPr id="71" name="Group 70">
            <a:extLst>
              <a:ext uri="{FF2B5EF4-FFF2-40B4-BE49-F238E27FC236}">
                <a16:creationId xmlns:a16="http://schemas.microsoft.com/office/drawing/2014/main" id="{57925A0B-65A5-0EF3-C13F-C2C56962F599}"/>
              </a:ext>
            </a:extLst>
          </p:cNvPr>
          <p:cNvGrpSpPr/>
          <p:nvPr/>
        </p:nvGrpSpPr>
        <p:grpSpPr>
          <a:xfrm>
            <a:off x="4135955" y="2540315"/>
            <a:ext cx="1293156" cy="914400"/>
            <a:chOff x="2445942" y="458294"/>
            <a:chExt cx="1293156" cy="914400"/>
          </a:xfrm>
        </p:grpSpPr>
        <p:pic>
          <p:nvPicPr>
            <p:cNvPr id="72" name="Graphic 71" descr="Ruler outline">
              <a:extLst>
                <a:ext uri="{FF2B5EF4-FFF2-40B4-BE49-F238E27FC236}">
                  <a16:creationId xmlns:a16="http://schemas.microsoft.com/office/drawing/2014/main" id="{BA61E751-4EC6-FCC9-7EAE-ED78EF3F214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95367">
              <a:off x="2555790" y="458294"/>
              <a:ext cx="914400" cy="914400"/>
            </a:xfrm>
            <a:prstGeom prst="rect">
              <a:avLst/>
            </a:prstGeom>
          </p:spPr>
        </p:pic>
        <p:grpSp>
          <p:nvGrpSpPr>
            <p:cNvPr id="73" name="Group 72">
              <a:extLst>
                <a:ext uri="{FF2B5EF4-FFF2-40B4-BE49-F238E27FC236}">
                  <a16:creationId xmlns:a16="http://schemas.microsoft.com/office/drawing/2014/main" id="{C3AC750C-BEA1-D30B-5B44-AD73557A37DE}"/>
                </a:ext>
              </a:extLst>
            </p:cNvPr>
            <p:cNvGrpSpPr/>
            <p:nvPr/>
          </p:nvGrpSpPr>
          <p:grpSpPr>
            <a:xfrm>
              <a:off x="2445942" y="490902"/>
              <a:ext cx="1293156" cy="369332"/>
              <a:chOff x="2445942" y="490902"/>
              <a:chExt cx="1293156" cy="369332"/>
            </a:xfrm>
          </p:grpSpPr>
          <p:sp>
            <p:nvSpPr>
              <p:cNvPr id="75" name="TextBox 74">
                <a:extLst>
                  <a:ext uri="{FF2B5EF4-FFF2-40B4-BE49-F238E27FC236}">
                    <a16:creationId xmlns:a16="http://schemas.microsoft.com/office/drawing/2014/main" id="{3A62B310-83A7-112C-D555-7562604B51F0}"/>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76" name="TextBox 75">
                <a:extLst>
                  <a:ext uri="{FF2B5EF4-FFF2-40B4-BE49-F238E27FC236}">
                    <a16:creationId xmlns:a16="http://schemas.microsoft.com/office/drawing/2014/main" id="{55EF2C72-B47B-BF26-1928-DCC02C37D722}"/>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74" name="Rectangle 73">
              <a:extLst>
                <a:ext uri="{FF2B5EF4-FFF2-40B4-BE49-F238E27FC236}">
                  <a16:creationId xmlns:a16="http://schemas.microsoft.com/office/drawing/2014/main" id="{037F9BF0-DD4F-FF54-CFF7-D14E0F439F73}"/>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7" name="Straight Arrow Connector 76">
            <a:extLst>
              <a:ext uri="{FF2B5EF4-FFF2-40B4-BE49-F238E27FC236}">
                <a16:creationId xmlns:a16="http://schemas.microsoft.com/office/drawing/2014/main" id="{2162132C-0038-DBDA-8CF8-E69225E65F31}"/>
              </a:ext>
            </a:extLst>
          </p:cNvPr>
          <p:cNvCxnSpPr>
            <a:cxnSpLocks/>
          </p:cNvCxnSpPr>
          <p:nvPr/>
        </p:nvCxnSpPr>
        <p:spPr>
          <a:xfrm>
            <a:off x="4113292" y="3222468"/>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nvGrpSpPr>
          <p:cNvPr id="78" name="Group 77">
            <a:extLst>
              <a:ext uri="{FF2B5EF4-FFF2-40B4-BE49-F238E27FC236}">
                <a16:creationId xmlns:a16="http://schemas.microsoft.com/office/drawing/2014/main" id="{CFD73DBF-5990-E553-2FF6-C8C4A7A063E2}"/>
              </a:ext>
            </a:extLst>
          </p:cNvPr>
          <p:cNvGrpSpPr/>
          <p:nvPr/>
        </p:nvGrpSpPr>
        <p:grpSpPr>
          <a:xfrm>
            <a:off x="6822101" y="2503861"/>
            <a:ext cx="1293156" cy="914400"/>
            <a:chOff x="2445942" y="458294"/>
            <a:chExt cx="1293156" cy="914400"/>
          </a:xfrm>
        </p:grpSpPr>
        <p:pic>
          <p:nvPicPr>
            <p:cNvPr id="79" name="Graphic 78" descr="Ruler outline">
              <a:extLst>
                <a:ext uri="{FF2B5EF4-FFF2-40B4-BE49-F238E27FC236}">
                  <a16:creationId xmlns:a16="http://schemas.microsoft.com/office/drawing/2014/main" id="{60F0D319-7C1B-13A5-66FC-881486FBE17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95367">
              <a:off x="2555790" y="458294"/>
              <a:ext cx="914400" cy="914400"/>
            </a:xfrm>
            <a:prstGeom prst="rect">
              <a:avLst/>
            </a:prstGeom>
          </p:spPr>
        </p:pic>
        <p:grpSp>
          <p:nvGrpSpPr>
            <p:cNvPr id="80" name="Group 79">
              <a:extLst>
                <a:ext uri="{FF2B5EF4-FFF2-40B4-BE49-F238E27FC236}">
                  <a16:creationId xmlns:a16="http://schemas.microsoft.com/office/drawing/2014/main" id="{B88C91C8-ABA8-6F84-372E-2362391C71B4}"/>
                </a:ext>
              </a:extLst>
            </p:cNvPr>
            <p:cNvGrpSpPr/>
            <p:nvPr/>
          </p:nvGrpSpPr>
          <p:grpSpPr>
            <a:xfrm>
              <a:off x="2445942" y="490902"/>
              <a:ext cx="1293156" cy="369332"/>
              <a:chOff x="2445942" y="490902"/>
              <a:chExt cx="1293156" cy="369332"/>
            </a:xfrm>
          </p:grpSpPr>
          <p:sp>
            <p:nvSpPr>
              <p:cNvPr id="82" name="TextBox 81">
                <a:extLst>
                  <a:ext uri="{FF2B5EF4-FFF2-40B4-BE49-F238E27FC236}">
                    <a16:creationId xmlns:a16="http://schemas.microsoft.com/office/drawing/2014/main" id="{4C04BBF3-CFD3-91CC-089A-C2E59ED4C6E5}"/>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83" name="TextBox 82">
                <a:extLst>
                  <a:ext uri="{FF2B5EF4-FFF2-40B4-BE49-F238E27FC236}">
                    <a16:creationId xmlns:a16="http://schemas.microsoft.com/office/drawing/2014/main" id="{A34A3E01-1C68-560F-9AC5-F6C64648939A}"/>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81" name="Rectangle 80">
              <a:extLst>
                <a:ext uri="{FF2B5EF4-FFF2-40B4-BE49-F238E27FC236}">
                  <a16:creationId xmlns:a16="http://schemas.microsoft.com/office/drawing/2014/main" id="{280D43DB-BFCA-02A5-AB7A-737A3C27B029}"/>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4" name="Straight Arrow Connector 83">
            <a:extLst>
              <a:ext uri="{FF2B5EF4-FFF2-40B4-BE49-F238E27FC236}">
                <a16:creationId xmlns:a16="http://schemas.microsoft.com/office/drawing/2014/main" id="{127DECB1-4631-8782-1699-8A635F674FC8}"/>
              </a:ext>
            </a:extLst>
          </p:cNvPr>
          <p:cNvCxnSpPr>
            <a:cxnSpLocks/>
          </p:cNvCxnSpPr>
          <p:nvPr/>
        </p:nvCxnSpPr>
        <p:spPr>
          <a:xfrm>
            <a:off x="6799438" y="3186014"/>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nvGrpSpPr>
          <p:cNvPr id="85" name="Group 84">
            <a:extLst>
              <a:ext uri="{FF2B5EF4-FFF2-40B4-BE49-F238E27FC236}">
                <a16:creationId xmlns:a16="http://schemas.microsoft.com/office/drawing/2014/main" id="{4ADBED48-A662-07DF-4AC5-C9392853A246}"/>
              </a:ext>
            </a:extLst>
          </p:cNvPr>
          <p:cNvGrpSpPr/>
          <p:nvPr/>
        </p:nvGrpSpPr>
        <p:grpSpPr>
          <a:xfrm>
            <a:off x="9326947" y="2475930"/>
            <a:ext cx="1293156" cy="914400"/>
            <a:chOff x="2445942" y="458294"/>
            <a:chExt cx="1293156" cy="914400"/>
          </a:xfrm>
        </p:grpSpPr>
        <p:pic>
          <p:nvPicPr>
            <p:cNvPr id="86" name="Graphic 85" descr="Ruler outline">
              <a:extLst>
                <a:ext uri="{FF2B5EF4-FFF2-40B4-BE49-F238E27FC236}">
                  <a16:creationId xmlns:a16="http://schemas.microsoft.com/office/drawing/2014/main" id="{DA3FF096-F6B4-ECF1-062E-62936C841B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95367">
              <a:off x="2555790" y="458294"/>
              <a:ext cx="914400" cy="914400"/>
            </a:xfrm>
            <a:prstGeom prst="rect">
              <a:avLst/>
            </a:prstGeom>
          </p:spPr>
        </p:pic>
        <p:grpSp>
          <p:nvGrpSpPr>
            <p:cNvPr id="87" name="Group 86">
              <a:extLst>
                <a:ext uri="{FF2B5EF4-FFF2-40B4-BE49-F238E27FC236}">
                  <a16:creationId xmlns:a16="http://schemas.microsoft.com/office/drawing/2014/main" id="{402070AA-1DFD-D7A4-64C5-9E07E0F47F1E}"/>
                </a:ext>
              </a:extLst>
            </p:cNvPr>
            <p:cNvGrpSpPr/>
            <p:nvPr/>
          </p:nvGrpSpPr>
          <p:grpSpPr>
            <a:xfrm>
              <a:off x="2445942" y="490902"/>
              <a:ext cx="1293156" cy="369332"/>
              <a:chOff x="2445942" y="490902"/>
              <a:chExt cx="1293156" cy="369332"/>
            </a:xfrm>
          </p:grpSpPr>
          <p:sp>
            <p:nvSpPr>
              <p:cNvPr id="89" name="TextBox 88">
                <a:extLst>
                  <a:ext uri="{FF2B5EF4-FFF2-40B4-BE49-F238E27FC236}">
                    <a16:creationId xmlns:a16="http://schemas.microsoft.com/office/drawing/2014/main" id="{9B3B4732-9EE8-9CC2-661D-BF32E7189A3B}"/>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90" name="TextBox 89">
                <a:extLst>
                  <a:ext uri="{FF2B5EF4-FFF2-40B4-BE49-F238E27FC236}">
                    <a16:creationId xmlns:a16="http://schemas.microsoft.com/office/drawing/2014/main" id="{379EFA25-80B9-29D4-06AF-960978E790D5}"/>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88" name="Rectangle 87">
              <a:extLst>
                <a:ext uri="{FF2B5EF4-FFF2-40B4-BE49-F238E27FC236}">
                  <a16:creationId xmlns:a16="http://schemas.microsoft.com/office/drawing/2014/main" id="{54863608-F34F-9647-52E1-B235655457D3}"/>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1" name="Straight Arrow Connector 90">
            <a:extLst>
              <a:ext uri="{FF2B5EF4-FFF2-40B4-BE49-F238E27FC236}">
                <a16:creationId xmlns:a16="http://schemas.microsoft.com/office/drawing/2014/main" id="{211B9EE9-EE56-5DE7-1ED9-657CA98C342C}"/>
              </a:ext>
            </a:extLst>
          </p:cNvPr>
          <p:cNvCxnSpPr>
            <a:cxnSpLocks/>
          </p:cNvCxnSpPr>
          <p:nvPr/>
        </p:nvCxnSpPr>
        <p:spPr>
          <a:xfrm>
            <a:off x="9304284" y="3158083"/>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92" name="Straight Arrow Connector 91">
            <a:extLst>
              <a:ext uri="{FF2B5EF4-FFF2-40B4-BE49-F238E27FC236}">
                <a16:creationId xmlns:a16="http://schemas.microsoft.com/office/drawing/2014/main" id="{B1F94954-9042-0F6F-D72A-A71CEA33B47A}"/>
              </a:ext>
            </a:extLst>
          </p:cNvPr>
          <p:cNvCxnSpPr>
            <a:cxnSpLocks/>
          </p:cNvCxnSpPr>
          <p:nvPr/>
        </p:nvCxnSpPr>
        <p:spPr>
          <a:xfrm>
            <a:off x="11275381" y="3473981"/>
            <a:ext cx="0" cy="1449969"/>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grpSp>
        <p:nvGrpSpPr>
          <p:cNvPr id="93" name="Group 92">
            <a:extLst>
              <a:ext uri="{FF2B5EF4-FFF2-40B4-BE49-F238E27FC236}">
                <a16:creationId xmlns:a16="http://schemas.microsoft.com/office/drawing/2014/main" id="{6244FEC7-04E9-5325-A547-54EFEF3E69C3}"/>
              </a:ext>
            </a:extLst>
          </p:cNvPr>
          <p:cNvGrpSpPr/>
          <p:nvPr/>
        </p:nvGrpSpPr>
        <p:grpSpPr>
          <a:xfrm>
            <a:off x="11174389" y="3629133"/>
            <a:ext cx="1199301" cy="1068912"/>
            <a:chOff x="1413090" y="3555189"/>
            <a:chExt cx="1199301" cy="1068912"/>
          </a:xfrm>
        </p:grpSpPr>
        <p:grpSp>
          <p:nvGrpSpPr>
            <p:cNvPr id="94" name="Group 93">
              <a:extLst>
                <a:ext uri="{FF2B5EF4-FFF2-40B4-BE49-F238E27FC236}">
                  <a16:creationId xmlns:a16="http://schemas.microsoft.com/office/drawing/2014/main" id="{786F8081-A038-634D-D786-88374627071C}"/>
                </a:ext>
              </a:extLst>
            </p:cNvPr>
            <p:cNvGrpSpPr/>
            <p:nvPr/>
          </p:nvGrpSpPr>
          <p:grpSpPr>
            <a:xfrm rot="-60000">
              <a:off x="1413090" y="3555189"/>
              <a:ext cx="1199301" cy="1068912"/>
              <a:chOff x="1405883" y="3527558"/>
              <a:chExt cx="1199301" cy="1068912"/>
            </a:xfrm>
          </p:grpSpPr>
          <p:pic>
            <p:nvPicPr>
              <p:cNvPr id="96" name="Graphic 95" descr="Ruler outline">
                <a:extLst>
                  <a:ext uri="{FF2B5EF4-FFF2-40B4-BE49-F238E27FC236}">
                    <a16:creationId xmlns:a16="http://schemas.microsoft.com/office/drawing/2014/main" id="{03F4179E-D7F2-713E-176F-EFAB43D27D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8960622">
                <a:off x="1405883" y="3611448"/>
                <a:ext cx="914400" cy="914400"/>
              </a:xfrm>
              <a:prstGeom prst="rect">
                <a:avLst/>
              </a:prstGeom>
            </p:spPr>
          </p:pic>
          <p:sp>
            <p:nvSpPr>
              <p:cNvPr id="97" name="TextBox 96">
                <a:extLst>
                  <a:ext uri="{FF2B5EF4-FFF2-40B4-BE49-F238E27FC236}">
                    <a16:creationId xmlns:a16="http://schemas.microsoft.com/office/drawing/2014/main" id="{09D16AFE-3B4E-F6C0-D3D4-76F9533CA5C2}"/>
                  </a:ext>
                </a:extLst>
              </p:cNvPr>
              <p:cNvSpPr txBox="1"/>
              <p:nvPr/>
            </p:nvSpPr>
            <p:spPr>
              <a:xfrm>
                <a:off x="1998429" y="3527558"/>
                <a:ext cx="308098" cy="369332"/>
              </a:xfrm>
              <a:prstGeom prst="rect">
                <a:avLst/>
              </a:prstGeom>
              <a:noFill/>
            </p:spPr>
            <p:txBody>
              <a:bodyPr wrap="none" rtlCol="0">
                <a:spAutoFit/>
              </a:bodyPr>
              <a:lstStyle/>
              <a:p>
                <a:r>
                  <a:rPr lang="en-US" dirty="0"/>
                  <a:t>0</a:t>
                </a:r>
              </a:p>
            </p:txBody>
          </p:sp>
          <p:sp>
            <p:nvSpPr>
              <p:cNvPr id="98" name="TextBox 97">
                <a:extLst>
                  <a:ext uri="{FF2B5EF4-FFF2-40B4-BE49-F238E27FC236}">
                    <a16:creationId xmlns:a16="http://schemas.microsoft.com/office/drawing/2014/main" id="{240A43EE-175E-0BC8-934E-78213215B904}"/>
                  </a:ext>
                </a:extLst>
              </p:cNvPr>
              <p:cNvSpPr txBox="1"/>
              <p:nvPr/>
            </p:nvSpPr>
            <p:spPr>
              <a:xfrm>
                <a:off x="1945868" y="4227138"/>
                <a:ext cx="659316" cy="369332"/>
              </a:xfrm>
              <a:prstGeom prst="rect">
                <a:avLst/>
              </a:prstGeom>
              <a:noFill/>
            </p:spPr>
            <p:txBody>
              <a:bodyPr wrap="square">
                <a:spAutoFit/>
              </a:bodyPr>
              <a:lstStyle/>
              <a:p>
                <a:r>
                  <a:rPr lang="en-US" dirty="0"/>
                  <a:t>100</a:t>
                </a:r>
              </a:p>
            </p:txBody>
          </p:sp>
        </p:grpSp>
        <p:sp>
          <p:nvSpPr>
            <p:cNvPr id="95" name="Rectangle 94">
              <a:extLst>
                <a:ext uri="{FF2B5EF4-FFF2-40B4-BE49-F238E27FC236}">
                  <a16:creationId xmlns:a16="http://schemas.microsoft.com/office/drawing/2014/main" id="{6CF07DA9-E727-8166-1080-19E70BF51637}"/>
                </a:ext>
              </a:extLst>
            </p:cNvPr>
            <p:cNvSpPr/>
            <p:nvPr/>
          </p:nvSpPr>
          <p:spPr>
            <a:xfrm rot="5400000" flipV="1">
              <a:off x="1511261" y="3965624"/>
              <a:ext cx="704088" cy="125600"/>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9" name="Graphic 98" descr="Label outline">
            <a:extLst>
              <a:ext uri="{FF2B5EF4-FFF2-40B4-BE49-F238E27FC236}">
                <a16:creationId xmlns:a16="http://schemas.microsoft.com/office/drawing/2014/main" id="{8C8FC01F-FDE7-3EB4-D1A5-4385304A8FC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47029" y="4907768"/>
            <a:ext cx="620712" cy="620712"/>
          </a:xfrm>
          <a:prstGeom prst="rect">
            <a:avLst/>
          </a:prstGeom>
        </p:spPr>
      </p:pic>
      <p:sp>
        <p:nvSpPr>
          <p:cNvPr id="100" name="TextBox 99">
            <a:extLst>
              <a:ext uri="{FF2B5EF4-FFF2-40B4-BE49-F238E27FC236}">
                <a16:creationId xmlns:a16="http://schemas.microsoft.com/office/drawing/2014/main" id="{8A44A5F8-882D-D9C1-3305-FE93080ACBA3}"/>
              </a:ext>
            </a:extLst>
          </p:cNvPr>
          <p:cNvSpPr txBox="1"/>
          <p:nvPr/>
        </p:nvSpPr>
        <p:spPr>
          <a:xfrm>
            <a:off x="10739579" y="5409738"/>
            <a:ext cx="1424749" cy="646331"/>
          </a:xfrm>
          <a:prstGeom prst="rect">
            <a:avLst/>
          </a:prstGeom>
          <a:noFill/>
        </p:spPr>
        <p:txBody>
          <a:bodyPr wrap="none" rtlCol="0">
            <a:spAutoFit/>
          </a:bodyPr>
          <a:lstStyle/>
          <a:p>
            <a:pPr algn="ctr"/>
            <a:r>
              <a:rPr lang="en-US" dirty="0"/>
              <a:t>Priority label</a:t>
            </a:r>
          </a:p>
          <a:p>
            <a:pPr algn="ctr"/>
            <a:r>
              <a:rPr lang="en-US" dirty="0"/>
              <a:t>(1 - 5 )</a:t>
            </a:r>
          </a:p>
        </p:txBody>
      </p:sp>
      <p:pic>
        <p:nvPicPr>
          <p:cNvPr id="101" name="Graphic 100" descr="Close with solid fill">
            <a:extLst>
              <a:ext uri="{FF2B5EF4-FFF2-40B4-BE49-F238E27FC236}">
                <a16:creationId xmlns:a16="http://schemas.microsoft.com/office/drawing/2014/main" id="{95938EDD-B5CC-DC5C-1A76-6D6841FDBD7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861263" y="3219638"/>
            <a:ext cx="319196" cy="319196"/>
          </a:xfrm>
          <a:prstGeom prst="rect">
            <a:avLst/>
          </a:prstGeom>
        </p:spPr>
      </p:pic>
      <p:pic>
        <p:nvPicPr>
          <p:cNvPr id="102" name="Graphic 101" descr="Close with solid fill">
            <a:extLst>
              <a:ext uri="{FF2B5EF4-FFF2-40B4-BE49-F238E27FC236}">
                <a16:creationId xmlns:a16="http://schemas.microsoft.com/office/drawing/2014/main" id="{F1CFEDC8-37AF-B803-7C2F-04B777F4B39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76352" y="3210202"/>
            <a:ext cx="319196" cy="319196"/>
          </a:xfrm>
          <a:prstGeom prst="rect">
            <a:avLst/>
          </a:prstGeom>
        </p:spPr>
      </p:pic>
      <p:pic>
        <p:nvPicPr>
          <p:cNvPr id="103" name="Graphic 102" descr="Close with solid fill">
            <a:extLst>
              <a:ext uri="{FF2B5EF4-FFF2-40B4-BE49-F238E27FC236}">
                <a16:creationId xmlns:a16="http://schemas.microsoft.com/office/drawing/2014/main" id="{3B6ECE3E-E44F-0833-0C68-10DABEE8697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61195" y="3192423"/>
            <a:ext cx="319196" cy="319196"/>
          </a:xfrm>
          <a:prstGeom prst="rect">
            <a:avLst/>
          </a:prstGeom>
        </p:spPr>
      </p:pic>
      <p:pic>
        <p:nvPicPr>
          <p:cNvPr id="104" name="Graphic 103" descr="Close with solid fill">
            <a:extLst>
              <a:ext uri="{FF2B5EF4-FFF2-40B4-BE49-F238E27FC236}">
                <a16:creationId xmlns:a16="http://schemas.microsoft.com/office/drawing/2014/main" id="{050FC5CD-2D2F-12D1-FC17-DA722A94BB5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14575" y="3167720"/>
            <a:ext cx="319196" cy="319196"/>
          </a:xfrm>
          <a:prstGeom prst="rect">
            <a:avLst/>
          </a:prstGeom>
        </p:spPr>
      </p:pic>
      <p:pic>
        <p:nvPicPr>
          <p:cNvPr id="105" name="Graphic 104" descr="Checkmark with solid fill">
            <a:extLst>
              <a:ext uri="{FF2B5EF4-FFF2-40B4-BE49-F238E27FC236}">
                <a16:creationId xmlns:a16="http://schemas.microsoft.com/office/drawing/2014/main" id="{3515CA99-0FD0-DEB7-904C-24DA713843D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85661" y="4110999"/>
            <a:ext cx="319196" cy="319196"/>
          </a:xfrm>
          <a:prstGeom prst="rect">
            <a:avLst/>
          </a:prstGeom>
        </p:spPr>
      </p:pic>
      <p:grpSp>
        <p:nvGrpSpPr>
          <p:cNvPr id="108" name="Group 107">
            <a:extLst>
              <a:ext uri="{FF2B5EF4-FFF2-40B4-BE49-F238E27FC236}">
                <a16:creationId xmlns:a16="http://schemas.microsoft.com/office/drawing/2014/main" id="{A975D7BF-0387-04B1-5955-94CF5A1128E3}"/>
              </a:ext>
            </a:extLst>
          </p:cNvPr>
          <p:cNvGrpSpPr/>
          <p:nvPr/>
        </p:nvGrpSpPr>
        <p:grpSpPr>
          <a:xfrm>
            <a:off x="6848932" y="6366953"/>
            <a:ext cx="782940" cy="635899"/>
            <a:chOff x="1739397" y="5006717"/>
            <a:chExt cx="1377818" cy="1037174"/>
          </a:xfrm>
        </p:grpSpPr>
        <p:pic>
          <p:nvPicPr>
            <p:cNvPr id="109" name="Graphic 108" descr="Ruler outline">
              <a:extLst>
                <a:ext uri="{FF2B5EF4-FFF2-40B4-BE49-F238E27FC236}">
                  <a16:creationId xmlns:a16="http://schemas.microsoft.com/office/drawing/2014/main" id="{700D4DC1-E538-B734-A154-BB91861712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500000">
              <a:off x="1808047" y="5129007"/>
              <a:ext cx="885134" cy="944634"/>
            </a:xfrm>
            <a:prstGeom prst="rect">
              <a:avLst/>
            </a:prstGeom>
          </p:spPr>
        </p:pic>
        <p:grpSp>
          <p:nvGrpSpPr>
            <p:cNvPr id="110" name="Group 109">
              <a:extLst>
                <a:ext uri="{FF2B5EF4-FFF2-40B4-BE49-F238E27FC236}">
                  <a16:creationId xmlns:a16="http://schemas.microsoft.com/office/drawing/2014/main" id="{8F6292D4-5C1A-93E7-2078-9744AAFDE462}"/>
                </a:ext>
              </a:extLst>
            </p:cNvPr>
            <p:cNvGrpSpPr/>
            <p:nvPr/>
          </p:nvGrpSpPr>
          <p:grpSpPr>
            <a:xfrm>
              <a:off x="1739397" y="5006717"/>
              <a:ext cx="1377818" cy="537433"/>
              <a:chOff x="2501773" y="320887"/>
              <a:chExt cx="1377818" cy="537433"/>
            </a:xfrm>
          </p:grpSpPr>
          <p:sp>
            <p:nvSpPr>
              <p:cNvPr id="111" name="TextBox 110">
                <a:extLst>
                  <a:ext uri="{FF2B5EF4-FFF2-40B4-BE49-F238E27FC236}">
                    <a16:creationId xmlns:a16="http://schemas.microsoft.com/office/drawing/2014/main" id="{4FAA4754-249C-991C-A76B-36A173A16030}"/>
                  </a:ext>
                </a:extLst>
              </p:cNvPr>
              <p:cNvSpPr txBox="1"/>
              <p:nvPr/>
            </p:nvSpPr>
            <p:spPr>
              <a:xfrm flipV="1">
                <a:off x="2501773" y="320887"/>
                <a:ext cx="313334" cy="527094"/>
              </a:xfrm>
              <a:prstGeom prst="rect">
                <a:avLst/>
              </a:prstGeom>
              <a:noFill/>
            </p:spPr>
            <p:txBody>
              <a:bodyPr wrap="square" rtlCol="0">
                <a:spAutoFit/>
              </a:bodyPr>
              <a:lstStyle/>
              <a:p>
                <a:r>
                  <a:rPr lang="en-US" sz="1500" dirty="0"/>
                  <a:t>0</a:t>
                </a:r>
              </a:p>
            </p:txBody>
          </p:sp>
          <p:sp>
            <p:nvSpPr>
              <p:cNvPr id="112" name="TextBox 111">
                <a:extLst>
                  <a:ext uri="{FF2B5EF4-FFF2-40B4-BE49-F238E27FC236}">
                    <a16:creationId xmlns:a16="http://schemas.microsoft.com/office/drawing/2014/main" id="{AD3B0AED-A888-546C-C912-5CD80BD8D4F6}"/>
                  </a:ext>
                </a:extLst>
              </p:cNvPr>
              <p:cNvSpPr txBox="1"/>
              <p:nvPr/>
            </p:nvSpPr>
            <p:spPr>
              <a:xfrm>
                <a:off x="3012990" y="331226"/>
                <a:ext cx="866601" cy="527094"/>
              </a:xfrm>
              <a:prstGeom prst="rect">
                <a:avLst/>
              </a:prstGeom>
              <a:noFill/>
            </p:spPr>
            <p:txBody>
              <a:bodyPr wrap="none" rtlCol="0">
                <a:spAutoFit/>
              </a:bodyPr>
              <a:lstStyle/>
              <a:p>
                <a:r>
                  <a:rPr lang="en-US" sz="1500" dirty="0"/>
                  <a:t>100</a:t>
                </a:r>
              </a:p>
            </p:txBody>
          </p:sp>
        </p:grpSp>
      </p:grpSp>
      <p:sp>
        <p:nvSpPr>
          <p:cNvPr id="113" name="TextBox 112">
            <a:extLst>
              <a:ext uri="{FF2B5EF4-FFF2-40B4-BE49-F238E27FC236}">
                <a16:creationId xmlns:a16="http://schemas.microsoft.com/office/drawing/2014/main" id="{F5ABBA1B-F04C-0184-8EA5-F0F5A9FE34D3}"/>
              </a:ext>
            </a:extLst>
          </p:cNvPr>
          <p:cNvSpPr txBox="1"/>
          <p:nvPr/>
        </p:nvSpPr>
        <p:spPr>
          <a:xfrm>
            <a:off x="7388008" y="6579198"/>
            <a:ext cx="4404498" cy="323165"/>
          </a:xfrm>
          <a:prstGeom prst="rect">
            <a:avLst/>
          </a:prstGeom>
          <a:noFill/>
        </p:spPr>
        <p:txBody>
          <a:bodyPr wrap="square" rtlCol="0">
            <a:spAutoFit/>
          </a:bodyPr>
          <a:lstStyle/>
          <a:p>
            <a:r>
              <a:rPr lang="en-US" sz="1500" dirty="0"/>
              <a:t>: Token log probs -&gt; 0 to 100 linear confidence scale</a:t>
            </a:r>
          </a:p>
        </p:txBody>
      </p:sp>
      <p:pic>
        <p:nvPicPr>
          <p:cNvPr id="114" name="Graphic 113" descr="Circular flowchart outline">
            <a:extLst>
              <a:ext uri="{FF2B5EF4-FFF2-40B4-BE49-F238E27FC236}">
                <a16:creationId xmlns:a16="http://schemas.microsoft.com/office/drawing/2014/main" id="{53636B54-03EE-B164-8830-8EB730614DD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98523" y="2855949"/>
            <a:ext cx="579772" cy="579772"/>
          </a:xfrm>
          <a:prstGeom prst="rect">
            <a:avLst/>
          </a:prstGeom>
        </p:spPr>
      </p:pic>
      <p:pic>
        <p:nvPicPr>
          <p:cNvPr id="115" name="Graphic 114" descr="Circular flowchart outline">
            <a:extLst>
              <a:ext uri="{FF2B5EF4-FFF2-40B4-BE49-F238E27FC236}">
                <a16:creationId xmlns:a16="http://schemas.microsoft.com/office/drawing/2014/main" id="{7113B9E4-3669-478B-04B4-B70A313DF3F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3127" y="2860634"/>
            <a:ext cx="579772" cy="579772"/>
          </a:xfrm>
          <a:prstGeom prst="rect">
            <a:avLst/>
          </a:prstGeom>
        </p:spPr>
      </p:pic>
      <p:pic>
        <p:nvPicPr>
          <p:cNvPr id="116" name="Graphic 115" descr="Circular flowchart outline">
            <a:extLst>
              <a:ext uri="{FF2B5EF4-FFF2-40B4-BE49-F238E27FC236}">
                <a16:creationId xmlns:a16="http://schemas.microsoft.com/office/drawing/2014/main" id="{225571D6-27B8-B0F9-38FB-DA6E91ABC1A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02391" y="2855949"/>
            <a:ext cx="579772" cy="579772"/>
          </a:xfrm>
          <a:prstGeom prst="rect">
            <a:avLst/>
          </a:prstGeom>
        </p:spPr>
      </p:pic>
      <p:pic>
        <p:nvPicPr>
          <p:cNvPr id="117" name="Graphic 116" descr="Circular flowchart outline">
            <a:extLst>
              <a:ext uri="{FF2B5EF4-FFF2-40B4-BE49-F238E27FC236}">
                <a16:creationId xmlns:a16="http://schemas.microsoft.com/office/drawing/2014/main" id="{E39E11FF-35FC-CC6E-03D4-10AF9DB9A32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76379" y="2855949"/>
            <a:ext cx="579772" cy="579772"/>
          </a:xfrm>
          <a:prstGeom prst="rect">
            <a:avLst/>
          </a:prstGeom>
        </p:spPr>
      </p:pic>
      <p:pic>
        <p:nvPicPr>
          <p:cNvPr id="118" name="Graphic 117" descr="Circular flowchart outline">
            <a:extLst>
              <a:ext uri="{FF2B5EF4-FFF2-40B4-BE49-F238E27FC236}">
                <a16:creationId xmlns:a16="http://schemas.microsoft.com/office/drawing/2014/main" id="{9C1CA10A-CC6C-5719-D531-A4F1A31E5BB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87969" y="2860634"/>
            <a:ext cx="579772" cy="579772"/>
          </a:xfrm>
          <a:prstGeom prst="rect">
            <a:avLst/>
          </a:prstGeom>
        </p:spPr>
      </p:pic>
      <p:sp>
        <p:nvSpPr>
          <p:cNvPr id="3" name="Rounded Rectangle 2">
            <a:extLst>
              <a:ext uri="{FF2B5EF4-FFF2-40B4-BE49-F238E27FC236}">
                <a16:creationId xmlns:a16="http://schemas.microsoft.com/office/drawing/2014/main" id="{CB6E125B-AE4D-6FCC-FAEC-E19367E4397C}"/>
              </a:ext>
            </a:extLst>
          </p:cNvPr>
          <p:cNvSpPr/>
          <p:nvPr/>
        </p:nvSpPr>
        <p:spPr>
          <a:xfrm>
            <a:off x="86027" y="1663886"/>
            <a:ext cx="12072106" cy="1980207"/>
          </a:xfrm>
          <a:prstGeom prst="roundRect">
            <a:avLst/>
          </a:prstGeom>
          <a:noFill/>
          <a:ln w="25400">
            <a:solidFill>
              <a:srgbClr val="7030A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Money outline">
            <a:extLst>
              <a:ext uri="{FF2B5EF4-FFF2-40B4-BE49-F238E27FC236}">
                <a16:creationId xmlns:a16="http://schemas.microsoft.com/office/drawing/2014/main" id="{E827574D-2CC8-CD94-B823-062D23818E3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46635" y="4272241"/>
            <a:ext cx="820867" cy="820867"/>
          </a:xfrm>
          <a:prstGeom prst="rect">
            <a:avLst/>
          </a:prstGeom>
        </p:spPr>
      </p:pic>
      <p:sp>
        <p:nvSpPr>
          <p:cNvPr id="7" name="TextBox 6">
            <a:extLst>
              <a:ext uri="{FF2B5EF4-FFF2-40B4-BE49-F238E27FC236}">
                <a16:creationId xmlns:a16="http://schemas.microsoft.com/office/drawing/2014/main" id="{A9B0135C-13FC-DDBB-6EE1-894C51FB5722}"/>
              </a:ext>
            </a:extLst>
          </p:cNvPr>
          <p:cNvSpPr txBox="1"/>
          <p:nvPr/>
        </p:nvSpPr>
        <p:spPr>
          <a:xfrm>
            <a:off x="1853656" y="4592645"/>
            <a:ext cx="7854010" cy="369332"/>
          </a:xfrm>
          <a:prstGeom prst="rect">
            <a:avLst/>
          </a:prstGeom>
          <a:noFill/>
        </p:spPr>
        <p:txBody>
          <a:bodyPr wrap="none" rtlCol="0">
            <a:spAutoFit/>
          </a:bodyPr>
          <a:lstStyle/>
          <a:p>
            <a:r>
              <a:rPr lang="en-US" dirty="0">
                <a:solidFill>
                  <a:srgbClr val="7030A0"/>
                </a:solidFill>
              </a:rPr>
              <a:t>Cost 1 : Provisioning cost for each instance (w/ penalty factor if limit exceeds) </a:t>
            </a:r>
          </a:p>
        </p:txBody>
      </p:sp>
      <p:pic>
        <p:nvPicPr>
          <p:cNvPr id="8" name="Graphic 7" descr="Money outline">
            <a:extLst>
              <a:ext uri="{FF2B5EF4-FFF2-40B4-BE49-F238E27FC236}">
                <a16:creationId xmlns:a16="http://schemas.microsoft.com/office/drawing/2014/main" id="{FF707572-1434-16CC-D24A-13FBB5DEC7A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40714" y="5237083"/>
            <a:ext cx="820867" cy="820867"/>
          </a:xfrm>
          <a:prstGeom prst="rect">
            <a:avLst/>
          </a:prstGeom>
        </p:spPr>
      </p:pic>
      <p:sp>
        <p:nvSpPr>
          <p:cNvPr id="9" name="TextBox 8">
            <a:extLst>
              <a:ext uri="{FF2B5EF4-FFF2-40B4-BE49-F238E27FC236}">
                <a16:creationId xmlns:a16="http://schemas.microsoft.com/office/drawing/2014/main" id="{009ADDA1-860D-D1D5-31E0-B36C208208A5}"/>
              </a:ext>
            </a:extLst>
          </p:cNvPr>
          <p:cNvSpPr txBox="1"/>
          <p:nvPr/>
        </p:nvSpPr>
        <p:spPr>
          <a:xfrm>
            <a:off x="1847735" y="5557487"/>
            <a:ext cx="7116115" cy="369332"/>
          </a:xfrm>
          <a:prstGeom prst="rect">
            <a:avLst/>
          </a:prstGeom>
          <a:noFill/>
        </p:spPr>
        <p:txBody>
          <a:bodyPr wrap="none" rtlCol="0">
            <a:spAutoFit/>
          </a:bodyPr>
          <a:lstStyle/>
          <a:p>
            <a:r>
              <a:rPr lang="en-US" dirty="0">
                <a:solidFill>
                  <a:srgbClr val="7030A0"/>
                </a:solidFill>
              </a:rPr>
              <a:t>Cost 2 : Per request processing cost (SLMs ordered by increasing cost)</a:t>
            </a:r>
          </a:p>
        </p:txBody>
      </p:sp>
      <p:sp>
        <p:nvSpPr>
          <p:cNvPr id="4" name="Slide Number Placeholder 3">
            <a:extLst>
              <a:ext uri="{FF2B5EF4-FFF2-40B4-BE49-F238E27FC236}">
                <a16:creationId xmlns:a16="http://schemas.microsoft.com/office/drawing/2014/main" id="{D74EF5EB-44A9-D141-5808-6530A23A2C44}"/>
              </a:ext>
            </a:extLst>
          </p:cNvPr>
          <p:cNvSpPr>
            <a:spLocks noGrp="1"/>
          </p:cNvSpPr>
          <p:nvPr>
            <p:ph type="sldNum" sz="quarter" idx="12"/>
          </p:nvPr>
        </p:nvSpPr>
        <p:spPr/>
        <p:txBody>
          <a:bodyPr/>
          <a:lstStyle/>
          <a:p>
            <a:fld id="{6F9C56B4-EE17-406D-85B7-8F5642CBD9E7}" type="slidenum">
              <a:rPr lang="en-US" smtClean="0"/>
              <a:t>26</a:t>
            </a:fld>
            <a:endParaRPr lang="en-US"/>
          </a:p>
        </p:txBody>
      </p:sp>
    </p:spTree>
    <p:extLst>
      <p:ext uri="{BB962C8B-B14F-4D97-AF65-F5344CB8AC3E}">
        <p14:creationId xmlns:p14="http://schemas.microsoft.com/office/powerpoint/2010/main" val="23441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0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1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1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1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9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1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0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100" grpId="0"/>
      <p:bldP spid="113" grpId="0"/>
      <p:bldP spid="3" grpId="0" animBg="1"/>
      <p:bldP spid="7"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F0FA0-46C1-DD30-E818-4053F9FA21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3DD2FE-4873-C2B5-4770-DA4BD5A1708A}"/>
              </a:ext>
            </a:extLst>
          </p:cNvPr>
          <p:cNvSpPr txBox="1">
            <a:spLocks/>
          </p:cNvSpPr>
          <p:nvPr/>
        </p:nvSpPr>
        <p:spPr>
          <a:xfrm>
            <a:off x="179008" y="422713"/>
            <a:ext cx="11360800"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to minimize cost of the cascade under load?</a:t>
            </a:r>
          </a:p>
        </p:txBody>
      </p:sp>
      <p:sp>
        <p:nvSpPr>
          <p:cNvPr id="54" name="TextBox 53">
            <a:extLst>
              <a:ext uri="{FF2B5EF4-FFF2-40B4-BE49-F238E27FC236}">
                <a16:creationId xmlns:a16="http://schemas.microsoft.com/office/drawing/2014/main" id="{BA6DC42E-BECD-5FD6-EBAE-F867F1B061FC}"/>
              </a:ext>
            </a:extLst>
          </p:cNvPr>
          <p:cNvSpPr txBox="1"/>
          <p:nvPr/>
        </p:nvSpPr>
        <p:spPr>
          <a:xfrm>
            <a:off x="57255" y="1934911"/>
            <a:ext cx="1624178" cy="646331"/>
          </a:xfrm>
          <a:prstGeom prst="rect">
            <a:avLst/>
          </a:prstGeom>
          <a:noFill/>
        </p:spPr>
        <p:txBody>
          <a:bodyPr wrap="square" rtlCol="0">
            <a:spAutoFit/>
          </a:bodyPr>
          <a:lstStyle/>
          <a:p>
            <a:r>
              <a:rPr lang="en-US" dirty="0"/>
              <a:t>Phi-4-</a:t>
            </a:r>
          </a:p>
          <a:p>
            <a:r>
              <a:rPr lang="en-US" dirty="0"/>
              <a:t>mini-instruct</a:t>
            </a:r>
          </a:p>
        </p:txBody>
      </p:sp>
      <p:sp>
        <p:nvSpPr>
          <p:cNvPr id="55" name="TextBox 54">
            <a:extLst>
              <a:ext uri="{FF2B5EF4-FFF2-40B4-BE49-F238E27FC236}">
                <a16:creationId xmlns:a16="http://schemas.microsoft.com/office/drawing/2014/main" id="{B7FBA479-535D-1B53-076C-A6CB59883543}"/>
              </a:ext>
            </a:extLst>
          </p:cNvPr>
          <p:cNvSpPr txBox="1"/>
          <p:nvPr/>
        </p:nvSpPr>
        <p:spPr>
          <a:xfrm>
            <a:off x="2799906" y="1929223"/>
            <a:ext cx="1342444" cy="646331"/>
          </a:xfrm>
          <a:prstGeom prst="rect">
            <a:avLst/>
          </a:prstGeom>
          <a:noFill/>
        </p:spPr>
        <p:txBody>
          <a:bodyPr wrap="square" rtlCol="0">
            <a:spAutoFit/>
          </a:bodyPr>
          <a:lstStyle/>
          <a:p>
            <a:r>
              <a:rPr lang="en-US" dirty="0"/>
              <a:t>Llama-3.1-</a:t>
            </a:r>
          </a:p>
          <a:p>
            <a:r>
              <a:rPr lang="en-US" dirty="0"/>
              <a:t>8B-Instruct</a:t>
            </a:r>
          </a:p>
        </p:txBody>
      </p:sp>
      <p:sp>
        <p:nvSpPr>
          <p:cNvPr id="56" name="TextBox 55">
            <a:extLst>
              <a:ext uri="{FF2B5EF4-FFF2-40B4-BE49-F238E27FC236}">
                <a16:creationId xmlns:a16="http://schemas.microsoft.com/office/drawing/2014/main" id="{D6AF8BAE-1217-30B2-7554-15EF56D5E71A}"/>
              </a:ext>
            </a:extLst>
          </p:cNvPr>
          <p:cNvSpPr txBox="1"/>
          <p:nvPr/>
        </p:nvSpPr>
        <p:spPr>
          <a:xfrm>
            <a:off x="10633677" y="1919081"/>
            <a:ext cx="1431724" cy="646331"/>
          </a:xfrm>
          <a:prstGeom prst="rect">
            <a:avLst/>
          </a:prstGeom>
          <a:noFill/>
        </p:spPr>
        <p:txBody>
          <a:bodyPr wrap="square" rtlCol="0">
            <a:spAutoFit/>
          </a:bodyPr>
          <a:lstStyle/>
          <a:p>
            <a:r>
              <a:rPr lang="en-US" dirty="0"/>
              <a:t>Llama-3.3-</a:t>
            </a:r>
          </a:p>
          <a:p>
            <a:r>
              <a:rPr lang="en-US" dirty="0"/>
              <a:t>70B-Instruct</a:t>
            </a:r>
          </a:p>
        </p:txBody>
      </p:sp>
      <p:sp>
        <p:nvSpPr>
          <p:cNvPr id="57" name="TextBox 56">
            <a:extLst>
              <a:ext uri="{FF2B5EF4-FFF2-40B4-BE49-F238E27FC236}">
                <a16:creationId xmlns:a16="http://schemas.microsoft.com/office/drawing/2014/main" id="{68EDA50C-A4F5-8966-A1FA-19949A972C0F}"/>
              </a:ext>
            </a:extLst>
          </p:cNvPr>
          <p:cNvSpPr txBox="1"/>
          <p:nvPr/>
        </p:nvSpPr>
        <p:spPr>
          <a:xfrm>
            <a:off x="5554508" y="1930944"/>
            <a:ext cx="1224666" cy="646331"/>
          </a:xfrm>
          <a:prstGeom prst="rect">
            <a:avLst/>
          </a:prstGeom>
          <a:noFill/>
        </p:spPr>
        <p:txBody>
          <a:bodyPr wrap="square">
            <a:spAutoFit/>
          </a:bodyPr>
          <a:lstStyle/>
          <a:p>
            <a:r>
              <a:rPr lang="en-US" dirty="0"/>
              <a:t>gemma-3-</a:t>
            </a:r>
          </a:p>
          <a:p>
            <a:r>
              <a:rPr lang="en-US" dirty="0"/>
              <a:t>27b-it</a:t>
            </a:r>
          </a:p>
        </p:txBody>
      </p:sp>
      <p:sp>
        <p:nvSpPr>
          <p:cNvPr id="58" name="TextBox 57">
            <a:extLst>
              <a:ext uri="{FF2B5EF4-FFF2-40B4-BE49-F238E27FC236}">
                <a16:creationId xmlns:a16="http://schemas.microsoft.com/office/drawing/2014/main" id="{114740F3-179E-8441-55B6-7C4E138C0660}"/>
              </a:ext>
            </a:extLst>
          </p:cNvPr>
          <p:cNvSpPr txBox="1"/>
          <p:nvPr/>
        </p:nvSpPr>
        <p:spPr>
          <a:xfrm>
            <a:off x="8165491" y="1897347"/>
            <a:ext cx="1442122" cy="646331"/>
          </a:xfrm>
          <a:prstGeom prst="rect">
            <a:avLst/>
          </a:prstGeom>
          <a:noFill/>
        </p:spPr>
        <p:txBody>
          <a:bodyPr wrap="square">
            <a:spAutoFit/>
          </a:bodyPr>
          <a:lstStyle/>
          <a:p>
            <a:r>
              <a:rPr lang="en-US" dirty="0"/>
              <a:t>Qwen2.5-</a:t>
            </a:r>
          </a:p>
          <a:p>
            <a:r>
              <a:rPr lang="en-US" dirty="0"/>
              <a:t>32B-Instruct</a:t>
            </a:r>
          </a:p>
        </p:txBody>
      </p:sp>
      <p:cxnSp>
        <p:nvCxnSpPr>
          <p:cNvPr id="59" name="Straight Arrow Connector 58">
            <a:extLst>
              <a:ext uri="{FF2B5EF4-FFF2-40B4-BE49-F238E27FC236}">
                <a16:creationId xmlns:a16="http://schemas.microsoft.com/office/drawing/2014/main" id="{8BB0E31C-79C3-D016-3240-F89FA25A5E09}"/>
              </a:ext>
            </a:extLst>
          </p:cNvPr>
          <p:cNvCxnSpPr>
            <a:cxnSpLocks/>
          </p:cNvCxnSpPr>
          <p:nvPr/>
        </p:nvCxnSpPr>
        <p:spPr>
          <a:xfrm>
            <a:off x="1405185" y="3222468"/>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60" name="Graphic 59" descr="Browser window outline">
            <a:extLst>
              <a:ext uri="{FF2B5EF4-FFF2-40B4-BE49-F238E27FC236}">
                <a16:creationId xmlns:a16="http://schemas.microsoft.com/office/drawing/2014/main" id="{67AB5164-5483-EE28-1933-3BC04838E7B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6088" y="2545430"/>
            <a:ext cx="1053367" cy="1053367"/>
          </a:xfrm>
          <a:prstGeom prst="rect">
            <a:avLst/>
          </a:prstGeom>
        </p:spPr>
      </p:pic>
      <p:pic>
        <p:nvPicPr>
          <p:cNvPr id="61" name="Graphic 60" descr="Browser window outline">
            <a:extLst>
              <a:ext uri="{FF2B5EF4-FFF2-40B4-BE49-F238E27FC236}">
                <a16:creationId xmlns:a16="http://schemas.microsoft.com/office/drawing/2014/main" id="{7A8DEDF1-8C63-D563-1C6C-52028545FB0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866761" y="2545430"/>
            <a:ext cx="1053367" cy="1053367"/>
          </a:xfrm>
          <a:prstGeom prst="rect">
            <a:avLst/>
          </a:prstGeom>
        </p:spPr>
      </p:pic>
      <p:grpSp>
        <p:nvGrpSpPr>
          <p:cNvPr id="62" name="Group 61">
            <a:extLst>
              <a:ext uri="{FF2B5EF4-FFF2-40B4-BE49-F238E27FC236}">
                <a16:creationId xmlns:a16="http://schemas.microsoft.com/office/drawing/2014/main" id="{7D774148-0981-0898-8A2D-A2D6AA02383B}"/>
              </a:ext>
            </a:extLst>
          </p:cNvPr>
          <p:cNvGrpSpPr/>
          <p:nvPr/>
        </p:nvGrpSpPr>
        <p:grpSpPr>
          <a:xfrm>
            <a:off x="1470195" y="2545076"/>
            <a:ext cx="1293156" cy="914400"/>
            <a:chOff x="2445942" y="458294"/>
            <a:chExt cx="1293156" cy="914400"/>
          </a:xfrm>
        </p:grpSpPr>
        <p:pic>
          <p:nvPicPr>
            <p:cNvPr id="63" name="Graphic 62" descr="Ruler outline">
              <a:extLst>
                <a:ext uri="{FF2B5EF4-FFF2-40B4-BE49-F238E27FC236}">
                  <a16:creationId xmlns:a16="http://schemas.microsoft.com/office/drawing/2014/main" id="{57D87350-7DEE-D31C-A62E-7239B7939B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95367">
              <a:off x="2555790" y="458294"/>
              <a:ext cx="914400" cy="914400"/>
            </a:xfrm>
            <a:prstGeom prst="rect">
              <a:avLst/>
            </a:prstGeom>
          </p:spPr>
        </p:pic>
        <p:grpSp>
          <p:nvGrpSpPr>
            <p:cNvPr id="64" name="Group 63">
              <a:extLst>
                <a:ext uri="{FF2B5EF4-FFF2-40B4-BE49-F238E27FC236}">
                  <a16:creationId xmlns:a16="http://schemas.microsoft.com/office/drawing/2014/main" id="{9F1702FD-260F-4734-C73C-4116D13FD3BD}"/>
                </a:ext>
              </a:extLst>
            </p:cNvPr>
            <p:cNvGrpSpPr/>
            <p:nvPr/>
          </p:nvGrpSpPr>
          <p:grpSpPr>
            <a:xfrm>
              <a:off x="2445942" y="490902"/>
              <a:ext cx="1293156" cy="369332"/>
              <a:chOff x="2445942" y="490902"/>
              <a:chExt cx="1293156" cy="369332"/>
            </a:xfrm>
          </p:grpSpPr>
          <p:sp>
            <p:nvSpPr>
              <p:cNvPr id="66" name="TextBox 65">
                <a:extLst>
                  <a:ext uri="{FF2B5EF4-FFF2-40B4-BE49-F238E27FC236}">
                    <a16:creationId xmlns:a16="http://schemas.microsoft.com/office/drawing/2014/main" id="{110BEA11-13EF-8458-1EEA-AF429B077965}"/>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67" name="TextBox 66">
                <a:extLst>
                  <a:ext uri="{FF2B5EF4-FFF2-40B4-BE49-F238E27FC236}">
                    <a16:creationId xmlns:a16="http://schemas.microsoft.com/office/drawing/2014/main" id="{7C6A5BFA-1162-DAE4-9C83-0FC5E79A4129}"/>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65" name="Rectangle 64">
              <a:extLst>
                <a:ext uri="{FF2B5EF4-FFF2-40B4-BE49-F238E27FC236}">
                  <a16:creationId xmlns:a16="http://schemas.microsoft.com/office/drawing/2014/main" id="{0FEE86E2-25A7-2F4F-916F-D70A9EFBC5D7}"/>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8" name="Graphic 67" descr="Browser window outline">
            <a:extLst>
              <a:ext uri="{FF2B5EF4-FFF2-40B4-BE49-F238E27FC236}">
                <a16:creationId xmlns:a16="http://schemas.microsoft.com/office/drawing/2014/main" id="{66CCC244-1364-5C6D-2F91-AADCFE28FCB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557465" y="2545430"/>
            <a:ext cx="1053367" cy="1053367"/>
          </a:xfrm>
          <a:prstGeom prst="rect">
            <a:avLst/>
          </a:prstGeom>
        </p:spPr>
      </p:pic>
      <p:pic>
        <p:nvPicPr>
          <p:cNvPr id="69" name="Graphic 68" descr="Browser window outline">
            <a:extLst>
              <a:ext uri="{FF2B5EF4-FFF2-40B4-BE49-F238E27FC236}">
                <a16:creationId xmlns:a16="http://schemas.microsoft.com/office/drawing/2014/main" id="{01D6700F-B41A-D66D-E0A8-3B414A446C8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52905" y="2554272"/>
            <a:ext cx="1053367" cy="1053367"/>
          </a:xfrm>
          <a:prstGeom prst="rect">
            <a:avLst/>
          </a:prstGeom>
        </p:spPr>
      </p:pic>
      <p:pic>
        <p:nvPicPr>
          <p:cNvPr id="70" name="Graphic 69" descr="Browser window outline">
            <a:extLst>
              <a:ext uri="{FF2B5EF4-FFF2-40B4-BE49-F238E27FC236}">
                <a16:creationId xmlns:a16="http://schemas.microsoft.com/office/drawing/2014/main" id="{C674BA3D-0F93-5C1F-5C2C-37D1D0ECE83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65076" y="2555662"/>
            <a:ext cx="1053367" cy="1053367"/>
          </a:xfrm>
          <a:prstGeom prst="rect">
            <a:avLst/>
          </a:prstGeom>
        </p:spPr>
      </p:pic>
      <p:grpSp>
        <p:nvGrpSpPr>
          <p:cNvPr id="71" name="Group 70">
            <a:extLst>
              <a:ext uri="{FF2B5EF4-FFF2-40B4-BE49-F238E27FC236}">
                <a16:creationId xmlns:a16="http://schemas.microsoft.com/office/drawing/2014/main" id="{4664E078-F684-C7F0-2F87-94D360395E18}"/>
              </a:ext>
            </a:extLst>
          </p:cNvPr>
          <p:cNvGrpSpPr/>
          <p:nvPr/>
        </p:nvGrpSpPr>
        <p:grpSpPr>
          <a:xfrm>
            <a:off x="4135955" y="2540315"/>
            <a:ext cx="1293156" cy="914400"/>
            <a:chOff x="2445942" y="458294"/>
            <a:chExt cx="1293156" cy="914400"/>
          </a:xfrm>
        </p:grpSpPr>
        <p:pic>
          <p:nvPicPr>
            <p:cNvPr id="72" name="Graphic 71" descr="Ruler outline">
              <a:extLst>
                <a:ext uri="{FF2B5EF4-FFF2-40B4-BE49-F238E27FC236}">
                  <a16:creationId xmlns:a16="http://schemas.microsoft.com/office/drawing/2014/main" id="{A643382C-A94E-3302-9154-CE331E1C5A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95367">
              <a:off x="2555790" y="458294"/>
              <a:ext cx="914400" cy="914400"/>
            </a:xfrm>
            <a:prstGeom prst="rect">
              <a:avLst/>
            </a:prstGeom>
          </p:spPr>
        </p:pic>
        <p:grpSp>
          <p:nvGrpSpPr>
            <p:cNvPr id="73" name="Group 72">
              <a:extLst>
                <a:ext uri="{FF2B5EF4-FFF2-40B4-BE49-F238E27FC236}">
                  <a16:creationId xmlns:a16="http://schemas.microsoft.com/office/drawing/2014/main" id="{71551A53-1D61-A760-741A-9C08018005B8}"/>
                </a:ext>
              </a:extLst>
            </p:cNvPr>
            <p:cNvGrpSpPr/>
            <p:nvPr/>
          </p:nvGrpSpPr>
          <p:grpSpPr>
            <a:xfrm>
              <a:off x="2445942" y="490902"/>
              <a:ext cx="1293156" cy="369332"/>
              <a:chOff x="2445942" y="490902"/>
              <a:chExt cx="1293156" cy="369332"/>
            </a:xfrm>
          </p:grpSpPr>
          <p:sp>
            <p:nvSpPr>
              <p:cNvPr id="75" name="TextBox 74">
                <a:extLst>
                  <a:ext uri="{FF2B5EF4-FFF2-40B4-BE49-F238E27FC236}">
                    <a16:creationId xmlns:a16="http://schemas.microsoft.com/office/drawing/2014/main" id="{E3EDE2FB-0464-E138-37D8-982A17B33917}"/>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76" name="TextBox 75">
                <a:extLst>
                  <a:ext uri="{FF2B5EF4-FFF2-40B4-BE49-F238E27FC236}">
                    <a16:creationId xmlns:a16="http://schemas.microsoft.com/office/drawing/2014/main" id="{55DD796F-3424-C561-4450-DE264A657FF5}"/>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74" name="Rectangle 73">
              <a:extLst>
                <a:ext uri="{FF2B5EF4-FFF2-40B4-BE49-F238E27FC236}">
                  <a16:creationId xmlns:a16="http://schemas.microsoft.com/office/drawing/2014/main" id="{ECAFFEEE-39C3-112D-654E-F84CA3F8684D}"/>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7" name="Straight Arrow Connector 76">
            <a:extLst>
              <a:ext uri="{FF2B5EF4-FFF2-40B4-BE49-F238E27FC236}">
                <a16:creationId xmlns:a16="http://schemas.microsoft.com/office/drawing/2014/main" id="{AF87F43C-3086-4C76-4767-31D23778E143}"/>
              </a:ext>
            </a:extLst>
          </p:cNvPr>
          <p:cNvCxnSpPr>
            <a:cxnSpLocks/>
          </p:cNvCxnSpPr>
          <p:nvPr/>
        </p:nvCxnSpPr>
        <p:spPr>
          <a:xfrm>
            <a:off x="4113292" y="3222468"/>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nvGrpSpPr>
          <p:cNvPr id="78" name="Group 77">
            <a:extLst>
              <a:ext uri="{FF2B5EF4-FFF2-40B4-BE49-F238E27FC236}">
                <a16:creationId xmlns:a16="http://schemas.microsoft.com/office/drawing/2014/main" id="{AAEFB001-EEC5-0367-49CF-564B08E689B8}"/>
              </a:ext>
            </a:extLst>
          </p:cNvPr>
          <p:cNvGrpSpPr/>
          <p:nvPr/>
        </p:nvGrpSpPr>
        <p:grpSpPr>
          <a:xfrm>
            <a:off x="6822101" y="2503861"/>
            <a:ext cx="1293156" cy="914400"/>
            <a:chOff x="2445942" y="458294"/>
            <a:chExt cx="1293156" cy="914400"/>
          </a:xfrm>
        </p:grpSpPr>
        <p:pic>
          <p:nvPicPr>
            <p:cNvPr id="79" name="Graphic 78" descr="Ruler outline">
              <a:extLst>
                <a:ext uri="{FF2B5EF4-FFF2-40B4-BE49-F238E27FC236}">
                  <a16:creationId xmlns:a16="http://schemas.microsoft.com/office/drawing/2014/main" id="{FDECB529-557D-1FD0-4AD6-257774D00B9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95367">
              <a:off x="2555790" y="458294"/>
              <a:ext cx="914400" cy="914400"/>
            </a:xfrm>
            <a:prstGeom prst="rect">
              <a:avLst/>
            </a:prstGeom>
          </p:spPr>
        </p:pic>
        <p:grpSp>
          <p:nvGrpSpPr>
            <p:cNvPr id="80" name="Group 79">
              <a:extLst>
                <a:ext uri="{FF2B5EF4-FFF2-40B4-BE49-F238E27FC236}">
                  <a16:creationId xmlns:a16="http://schemas.microsoft.com/office/drawing/2014/main" id="{3EFA1759-DB88-12FD-69D9-6527F4898468}"/>
                </a:ext>
              </a:extLst>
            </p:cNvPr>
            <p:cNvGrpSpPr/>
            <p:nvPr/>
          </p:nvGrpSpPr>
          <p:grpSpPr>
            <a:xfrm>
              <a:off x="2445942" y="490902"/>
              <a:ext cx="1293156" cy="369332"/>
              <a:chOff x="2445942" y="490902"/>
              <a:chExt cx="1293156" cy="369332"/>
            </a:xfrm>
          </p:grpSpPr>
          <p:sp>
            <p:nvSpPr>
              <p:cNvPr id="82" name="TextBox 81">
                <a:extLst>
                  <a:ext uri="{FF2B5EF4-FFF2-40B4-BE49-F238E27FC236}">
                    <a16:creationId xmlns:a16="http://schemas.microsoft.com/office/drawing/2014/main" id="{92F3D5A6-50AC-4622-9092-A8D49FCF2E0F}"/>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83" name="TextBox 82">
                <a:extLst>
                  <a:ext uri="{FF2B5EF4-FFF2-40B4-BE49-F238E27FC236}">
                    <a16:creationId xmlns:a16="http://schemas.microsoft.com/office/drawing/2014/main" id="{CC0EC8ED-EB15-F89F-5D19-4E5722A78EA2}"/>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81" name="Rectangle 80">
              <a:extLst>
                <a:ext uri="{FF2B5EF4-FFF2-40B4-BE49-F238E27FC236}">
                  <a16:creationId xmlns:a16="http://schemas.microsoft.com/office/drawing/2014/main" id="{DE7D0C5E-3987-94E0-05AA-6818F907CC23}"/>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4" name="Straight Arrow Connector 83">
            <a:extLst>
              <a:ext uri="{FF2B5EF4-FFF2-40B4-BE49-F238E27FC236}">
                <a16:creationId xmlns:a16="http://schemas.microsoft.com/office/drawing/2014/main" id="{30F2ECD2-55C6-D4CB-1D86-AC25DD820A3B}"/>
              </a:ext>
            </a:extLst>
          </p:cNvPr>
          <p:cNvCxnSpPr>
            <a:cxnSpLocks/>
          </p:cNvCxnSpPr>
          <p:nvPr/>
        </p:nvCxnSpPr>
        <p:spPr>
          <a:xfrm>
            <a:off x="6799438" y="3186014"/>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nvGrpSpPr>
          <p:cNvPr id="85" name="Group 84">
            <a:extLst>
              <a:ext uri="{FF2B5EF4-FFF2-40B4-BE49-F238E27FC236}">
                <a16:creationId xmlns:a16="http://schemas.microsoft.com/office/drawing/2014/main" id="{FD22D69B-6897-7B8B-9152-08BAFC962D85}"/>
              </a:ext>
            </a:extLst>
          </p:cNvPr>
          <p:cNvGrpSpPr/>
          <p:nvPr/>
        </p:nvGrpSpPr>
        <p:grpSpPr>
          <a:xfrm>
            <a:off x="9326947" y="2475930"/>
            <a:ext cx="1293156" cy="914400"/>
            <a:chOff x="2445942" y="458294"/>
            <a:chExt cx="1293156" cy="914400"/>
          </a:xfrm>
        </p:grpSpPr>
        <p:pic>
          <p:nvPicPr>
            <p:cNvPr id="86" name="Graphic 85" descr="Ruler outline">
              <a:extLst>
                <a:ext uri="{FF2B5EF4-FFF2-40B4-BE49-F238E27FC236}">
                  <a16:creationId xmlns:a16="http://schemas.microsoft.com/office/drawing/2014/main" id="{78F26723-CBD6-B416-1A58-17BC3B5893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95367">
              <a:off x="2555790" y="458294"/>
              <a:ext cx="914400" cy="914400"/>
            </a:xfrm>
            <a:prstGeom prst="rect">
              <a:avLst/>
            </a:prstGeom>
          </p:spPr>
        </p:pic>
        <p:grpSp>
          <p:nvGrpSpPr>
            <p:cNvPr id="87" name="Group 86">
              <a:extLst>
                <a:ext uri="{FF2B5EF4-FFF2-40B4-BE49-F238E27FC236}">
                  <a16:creationId xmlns:a16="http://schemas.microsoft.com/office/drawing/2014/main" id="{FCE388C5-377F-32C6-B955-3F7A479AFBD8}"/>
                </a:ext>
              </a:extLst>
            </p:cNvPr>
            <p:cNvGrpSpPr/>
            <p:nvPr/>
          </p:nvGrpSpPr>
          <p:grpSpPr>
            <a:xfrm>
              <a:off x="2445942" y="490902"/>
              <a:ext cx="1293156" cy="369332"/>
              <a:chOff x="2445942" y="490902"/>
              <a:chExt cx="1293156" cy="369332"/>
            </a:xfrm>
          </p:grpSpPr>
          <p:sp>
            <p:nvSpPr>
              <p:cNvPr id="89" name="TextBox 88">
                <a:extLst>
                  <a:ext uri="{FF2B5EF4-FFF2-40B4-BE49-F238E27FC236}">
                    <a16:creationId xmlns:a16="http://schemas.microsoft.com/office/drawing/2014/main" id="{07D818D2-7D3E-9711-F16A-8AA496690979}"/>
                  </a:ext>
                </a:extLst>
              </p:cNvPr>
              <p:cNvSpPr txBox="1"/>
              <p:nvPr/>
            </p:nvSpPr>
            <p:spPr>
              <a:xfrm>
                <a:off x="2445942" y="490902"/>
                <a:ext cx="308098" cy="369332"/>
              </a:xfrm>
              <a:prstGeom prst="rect">
                <a:avLst/>
              </a:prstGeom>
              <a:noFill/>
            </p:spPr>
            <p:txBody>
              <a:bodyPr wrap="none" rtlCol="0">
                <a:spAutoFit/>
              </a:bodyPr>
              <a:lstStyle/>
              <a:p>
                <a:r>
                  <a:rPr lang="en-US" dirty="0"/>
                  <a:t>0</a:t>
                </a:r>
              </a:p>
            </p:txBody>
          </p:sp>
          <p:sp>
            <p:nvSpPr>
              <p:cNvPr id="90" name="TextBox 89">
                <a:extLst>
                  <a:ext uri="{FF2B5EF4-FFF2-40B4-BE49-F238E27FC236}">
                    <a16:creationId xmlns:a16="http://schemas.microsoft.com/office/drawing/2014/main" id="{B2AE2734-65F2-DC39-9034-015A97E09934}"/>
                  </a:ext>
                </a:extLst>
              </p:cNvPr>
              <p:cNvSpPr txBox="1"/>
              <p:nvPr/>
            </p:nvSpPr>
            <p:spPr>
              <a:xfrm>
                <a:off x="3184138" y="490902"/>
                <a:ext cx="554960" cy="369332"/>
              </a:xfrm>
              <a:prstGeom prst="rect">
                <a:avLst/>
              </a:prstGeom>
              <a:noFill/>
            </p:spPr>
            <p:txBody>
              <a:bodyPr wrap="none" rtlCol="0">
                <a:spAutoFit/>
              </a:bodyPr>
              <a:lstStyle/>
              <a:p>
                <a:r>
                  <a:rPr lang="en-US" dirty="0"/>
                  <a:t>100</a:t>
                </a:r>
              </a:p>
            </p:txBody>
          </p:sp>
        </p:grpSp>
        <p:sp>
          <p:nvSpPr>
            <p:cNvPr id="88" name="Rectangle 87">
              <a:extLst>
                <a:ext uri="{FF2B5EF4-FFF2-40B4-BE49-F238E27FC236}">
                  <a16:creationId xmlns:a16="http://schemas.microsoft.com/office/drawing/2014/main" id="{5D6B8A60-4A32-CDB0-C968-F2A45192E099}"/>
                </a:ext>
              </a:extLst>
            </p:cNvPr>
            <p:cNvSpPr/>
            <p:nvPr/>
          </p:nvSpPr>
          <p:spPr>
            <a:xfrm>
              <a:off x="2605184" y="860233"/>
              <a:ext cx="228386" cy="12481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1" name="Straight Arrow Connector 90">
            <a:extLst>
              <a:ext uri="{FF2B5EF4-FFF2-40B4-BE49-F238E27FC236}">
                <a16:creationId xmlns:a16="http://schemas.microsoft.com/office/drawing/2014/main" id="{0AB450AB-C5DD-3B5B-83E2-9093F0B28880}"/>
              </a:ext>
            </a:extLst>
          </p:cNvPr>
          <p:cNvCxnSpPr>
            <a:cxnSpLocks/>
          </p:cNvCxnSpPr>
          <p:nvPr/>
        </p:nvCxnSpPr>
        <p:spPr>
          <a:xfrm>
            <a:off x="9304284" y="3158083"/>
            <a:ext cx="1269698"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92" name="Straight Arrow Connector 91">
            <a:extLst>
              <a:ext uri="{FF2B5EF4-FFF2-40B4-BE49-F238E27FC236}">
                <a16:creationId xmlns:a16="http://schemas.microsoft.com/office/drawing/2014/main" id="{EAB6B492-4BF7-A586-7A1E-0E2D86EFE8A4}"/>
              </a:ext>
            </a:extLst>
          </p:cNvPr>
          <p:cNvCxnSpPr>
            <a:cxnSpLocks/>
          </p:cNvCxnSpPr>
          <p:nvPr/>
        </p:nvCxnSpPr>
        <p:spPr>
          <a:xfrm>
            <a:off x="11275381" y="3473981"/>
            <a:ext cx="0" cy="1449969"/>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grpSp>
        <p:nvGrpSpPr>
          <p:cNvPr id="93" name="Group 92">
            <a:extLst>
              <a:ext uri="{FF2B5EF4-FFF2-40B4-BE49-F238E27FC236}">
                <a16:creationId xmlns:a16="http://schemas.microsoft.com/office/drawing/2014/main" id="{C852B096-F61F-CDC9-FE24-09CBA696B429}"/>
              </a:ext>
            </a:extLst>
          </p:cNvPr>
          <p:cNvGrpSpPr/>
          <p:nvPr/>
        </p:nvGrpSpPr>
        <p:grpSpPr>
          <a:xfrm>
            <a:off x="11174389" y="3629133"/>
            <a:ext cx="1199301" cy="1068912"/>
            <a:chOff x="1413090" y="3555189"/>
            <a:chExt cx="1199301" cy="1068912"/>
          </a:xfrm>
        </p:grpSpPr>
        <p:grpSp>
          <p:nvGrpSpPr>
            <p:cNvPr id="94" name="Group 93">
              <a:extLst>
                <a:ext uri="{FF2B5EF4-FFF2-40B4-BE49-F238E27FC236}">
                  <a16:creationId xmlns:a16="http://schemas.microsoft.com/office/drawing/2014/main" id="{D4595795-72C3-05E1-B6CB-0833711DF58F}"/>
                </a:ext>
              </a:extLst>
            </p:cNvPr>
            <p:cNvGrpSpPr/>
            <p:nvPr/>
          </p:nvGrpSpPr>
          <p:grpSpPr>
            <a:xfrm rot="-60000">
              <a:off x="1413090" y="3555189"/>
              <a:ext cx="1199301" cy="1068912"/>
              <a:chOff x="1405883" y="3527558"/>
              <a:chExt cx="1199301" cy="1068912"/>
            </a:xfrm>
          </p:grpSpPr>
          <p:pic>
            <p:nvPicPr>
              <p:cNvPr id="96" name="Graphic 95" descr="Ruler outline">
                <a:extLst>
                  <a:ext uri="{FF2B5EF4-FFF2-40B4-BE49-F238E27FC236}">
                    <a16:creationId xmlns:a16="http://schemas.microsoft.com/office/drawing/2014/main" id="{54F20482-4352-9ABF-3A8D-9F31D279B34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8960622">
                <a:off x="1405883" y="3611448"/>
                <a:ext cx="914400" cy="914400"/>
              </a:xfrm>
              <a:prstGeom prst="rect">
                <a:avLst/>
              </a:prstGeom>
            </p:spPr>
          </p:pic>
          <p:sp>
            <p:nvSpPr>
              <p:cNvPr id="97" name="TextBox 96">
                <a:extLst>
                  <a:ext uri="{FF2B5EF4-FFF2-40B4-BE49-F238E27FC236}">
                    <a16:creationId xmlns:a16="http://schemas.microsoft.com/office/drawing/2014/main" id="{D31DAA7C-D9DE-A041-8797-998592B5E7DC}"/>
                  </a:ext>
                </a:extLst>
              </p:cNvPr>
              <p:cNvSpPr txBox="1"/>
              <p:nvPr/>
            </p:nvSpPr>
            <p:spPr>
              <a:xfrm>
                <a:off x="1998429" y="3527558"/>
                <a:ext cx="308098" cy="369332"/>
              </a:xfrm>
              <a:prstGeom prst="rect">
                <a:avLst/>
              </a:prstGeom>
              <a:noFill/>
            </p:spPr>
            <p:txBody>
              <a:bodyPr wrap="none" rtlCol="0">
                <a:spAutoFit/>
              </a:bodyPr>
              <a:lstStyle/>
              <a:p>
                <a:r>
                  <a:rPr lang="en-US" dirty="0"/>
                  <a:t>0</a:t>
                </a:r>
              </a:p>
            </p:txBody>
          </p:sp>
          <p:sp>
            <p:nvSpPr>
              <p:cNvPr id="98" name="TextBox 97">
                <a:extLst>
                  <a:ext uri="{FF2B5EF4-FFF2-40B4-BE49-F238E27FC236}">
                    <a16:creationId xmlns:a16="http://schemas.microsoft.com/office/drawing/2014/main" id="{4840DB64-A7C8-1EAB-56A8-2ADFD7A04167}"/>
                  </a:ext>
                </a:extLst>
              </p:cNvPr>
              <p:cNvSpPr txBox="1"/>
              <p:nvPr/>
            </p:nvSpPr>
            <p:spPr>
              <a:xfrm>
                <a:off x="1945868" y="4227138"/>
                <a:ext cx="659316" cy="369332"/>
              </a:xfrm>
              <a:prstGeom prst="rect">
                <a:avLst/>
              </a:prstGeom>
              <a:noFill/>
            </p:spPr>
            <p:txBody>
              <a:bodyPr wrap="square">
                <a:spAutoFit/>
              </a:bodyPr>
              <a:lstStyle/>
              <a:p>
                <a:r>
                  <a:rPr lang="en-US" dirty="0"/>
                  <a:t>100</a:t>
                </a:r>
              </a:p>
            </p:txBody>
          </p:sp>
        </p:grpSp>
        <p:sp>
          <p:nvSpPr>
            <p:cNvPr id="95" name="Rectangle 94">
              <a:extLst>
                <a:ext uri="{FF2B5EF4-FFF2-40B4-BE49-F238E27FC236}">
                  <a16:creationId xmlns:a16="http://schemas.microsoft.com/office/drawing/2014/main" id="{9AFFEC70-DBE7-D99B-72FF-EBFE4C1AFECF}"/>
                </a:ext>
              </a:extLst>
            </p:cNvPr>
            <p:cNvSpPr/>
            <p:nvPr/>
          </p:nvSpPr>
          <p:spPr>
            <a:xfrm rot="5400000" flipV="1">
              <a:off x="1511261" y="3965624"/>
              <a:ext cx="704088" cy="125600"/>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9" name="Graphic 98" descr="Label outline">
            <a:extLst>
              <a:ext uri="{FF2B5EF4-FFF2-40B4-BE49-F238E27FC236}">
                <a16:creationId xmlns:a16="http://schemas.microsoft.com/office/drawing/2014/main" id="{1C3129E2-757F-1014-6D02-BDF56F2F741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47029" y="4907768"/>
            <a:ext cx="620712" cy="620712"/>
          </a:xfrm>
          <a:prstGeom prst="rect">
            <a:avLst/>
          </a:prstGeom>
        </p:spPr>
      </p:pic>
      <p:sp>
        <p:nvSpPr>
          <p:cNvPr id="100" name="TextBox 99">
            <a:extLst>
              <a:ext uri="{FF2B5EF4-FFF2-40B4-BE49-F238E27FC236}">
                <a16:creationId xmlns:a16="http://schemas.microsoft.com/office/drawing/2014/main" id="{FB0A3CD9-2FB4-FCCE-AB22-5F1C29A2CB41}"/>
              </a:ext>
            </a:extLst>
          </p:cNvPr>
          <p:cNvSpPr txBox="1"/>
          <p:nvPr/>
        </p:nvSpPr>
        <p:spPr>
          <a:xfrm>
            <a:off x="10739579" y="5409738"/>
            <a:ext cx="1424749" cy="646331"/>
          </a:xfrm>
          <a:prstGeom prst="rect">
            <a:avLst/>
          </a:prstGeom>
          <a:noFill/>
        </p:spPr>
        <p:txBody>
          <a:bodyPr wrap="none" rtlCol="0">
            <a:spAutoFit/>
          </a:bodyPr>
          <a:lstStyle/>
          <a:p>
            <a:pPr algn="ctr"/>
            <a:r>
              <a:rPr lang="en-US" dirty="0"/>
              <a:t>Priority label</a:t>
            </a:r>
          </a:p>
          <a:p>
            <a:pPr algn="ctr"/>
            <a:r>
              <a:rPr lang="en-US" dirty="0"/>
              <a:t>(1 - 5 )</a:t>
            </a:r>
          </a:p>
        </p:txBody>
      </p:sp>
      <p:pic>
        <p:nvPicPr>
          <p:cNvPr id="101" name="Graphic 100" descr="Close with solid fill">
            <a:extLst>
              <a:ext uri="{FF2B5EF4-FFF2-40B4-BE49-F238E27FC236}">
                <a16:creationId xmlns:a16="http://schemas.microsoft.com/office/drawing/2014/main" id="{92FC09BB-4F97-923E-A77C-2A9E5ABE991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861263" y="3219638"/>
            <a:ext cx="319196" cy="319196"/>
          </a:xfrm>
          <a:prstGeom prst="rect">
            <a:avLst/>
          </a:prstGeom>
        </p:spPr>
      </p:pic>
      <p:pic>
        <p:nvPicPr>
          <p:cNvPr id="102" name="Graphic 101" descr="Close with solid fill">
            <a:extLst>
              <a:ext uri="{FF2B5EF4-FFF2-40B4-BE49-F238E27FC236}">
                <a16:creationId xmlns:a16="http://schemas.microsoft.com/office/drawing/2014/main" id="{EA6D1A38-3DBE-D2CE-F9AD-302D7B46228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76352" y="3210202"/>
            <a:ext cx="319196" cy="319196"/>
          </a:xfrm>
          <a:prstGeom prst="rect">
            <a:avLst/>
          </a:prstGeom>
        </p:spPr>
      </p:pic>
      <p:pic>
        <p:nvPicPr>
          <p:cNvPr id="103" name="Graphic 102" descr="Close with solid fill">
            <a:extLst>
              <a:ext uri="{FF2B5EF4-FFF2-40B4-BE49-F238E27FC236}">
                <a16:creationId xmlns:a16="http://schemas.microsoft.com/office/drawing/2014/main" id="{6D42A9F2-628C-F477-6887-6C34EED9100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61195" y="3192423"/>
            <a:ext cx="319196" cy="319196"/>
          </a:xfrm>
          <a:prstGeom prst="rect">
            <a:avLst/>
          </a:prstGeom>
        </p:spPr>
      </p:pic>
      <p:pic>
        <p:nvPicPr>
          <p:cNvPr id="104" name="Graphic 103" descr="Close with solid fill">
            <a:extLst>
              <a:ext uri="{FF2B5EF4-FFF2-40B4-BE49-F238E27FC236}">
                <a16:creationId xmlns:a16="http://schemas.microsoft.com/office/drawing/2014/main" id="{350AA991-8732-099B-315A-3F84E591BF7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14575" y="3167720"/>
            <a:ext cx="319196" cy="319196"/>
          </a:xfrm>
          <a:prstGeom prst="rect">
            <a:avLst/>
          </a:prstGeom>
        </p:spPr>
      </p:pic>
      <p:pic>
        <p:nvPicPr>
          <p:cNvPr id="105" name="Graphic 104" descr="Checkmark with solid fill">
            <a:extLst>
              <a:ext uri="{FF2B5EF4-FFF2-40B4-BE49-F238E27FC236}">
                <a16:creationId xmlns:a16="http://schemas.microsoft.com/office/drawing/2014/main" id="{34E60864-AD75-3AE3-B609-5EBACA2ACA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85661" y="4110999"/>
            <a:ext cx="319196" cy="319196"/>
          </a:xfrm>
          <a:prstGeom prst="rect">
            <a:avLst/>
          </a:prstGeom>
        </p:spPr>
      </p:pic>
      <p:grpSp>
        <p:nvGrpSpPr>
          <p:cNvPr id="108" name="Group 107">
            <a:extLst>
              <a:ext uri="{FF2B5EF4-FFF2-40B4-BE49-F238E27FC236}">
                <a16:creationId xmlns:a16="http://schemas.microsoft.com/office/drawing/2014/main" id="{2BB075DF-40DC-2629-15F7-923B3B9D51B2}"/>
              </a:ext>
            </a:extLst>
          </p:cNvPr>
          <p:cNvGrpSpPr/>
          <p:nvPr/>
        </p:nvGrpSpPr>
        <p:grpSpPr>
          <a:xfrm>
            <a:off x="6848932" y="6366953"/>
            <a:ext cx="782940" cy="635899"/>
            <a:chOff x="1739397" y="5006717"/>
            <a:chExt cx="1377818" cy="1037174"/>
          </a:xfrm>
        </p:grpSpPr>
        <p:pic>
          <p:nvPicPr>
            <p:cNvPr id="109" name="Graphic 108" descr="Ruler outline">
              <a:extLst>
                <a:ext uri="{FF2B5EF4-FFF2-40B4-BE49-F238E27FC236}">
                  <a16:creationId xmlns:a16="http://schemas.microsoft.com/office/drawing/2014/main" id="{68105A7E-EE5A-7444-CA03-6FADB48757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500000">
              <a:off x="1808047" y="5129007"/>
              <a:ext cx="885134" cy="944634"/>
            </a:xfrm>
            <a:prstGeom prst="rect">
              <a:avLst/>
            </a:prstGeom>
          </p:spPr>
        </p:pic>
        <p:grpSp>
          <p:nvGrpSpPr>
            <p:cNvPr id="110" name="Group 109">
              <a:extLst>
                <a:ext uri="{FF2B5EF4-FFF2-40B4-BE49-F238E27FC236}">
                  <a16:creationId xmlns:a16="http://schemas.microsoft.com/office/drawing/2014/main" id="{91C29C9C-E25C-E2E5-5581-227F27E73F3D}"/>
                </a:ext>
              </a:extLst>
            </p:cNvPr>
            <p:cNvGrpSpPr/>
            <p:nvPr/>
          </p:nvGrpSpPr>
          <p:grpSpPr>
            <a:xfrm>
              <a:off x="1739397" y="5006717"/>
              <a:ext cx="1377818" cy="537433"/>
              <a:chOff x="2501773" y="320887"/>
              <a:chExt cx="1377818" cy="537433"/>
            </a:xfrm>
          </p:grpSpPr>
          <p:sp>
            <p:nvSpPr>
              <p:cNvPr id="111" name="TextBox 110">
                <a:extLst>
                  <a:ext uri="{FF2B5EF4-FFF2-40B4-BE49-F238E27FC236}">
                    <a16:creationId xmlns:a16="http://schemas.microsoft.com/office/drawing/2014/main" id="{E1A6AE5E-0895-4FA4-A86D-D318C6782568}"/>
                  </a:ext>
                </a:extLst>
              </p:cNvPr>
              <p:cNvSpPr txBox="1"/>
              <p:nvPr/>
            </p:nvSpPr>
            <p:spPr>
              <a:xfrm flipV="1">
                <a:off x="2501773" y="320887"/>
                <a:ext cx="313334" cy="527094"/>
              </a:xfrm>
              <a:prstGeom prst="rect">
                <a:avLst/>
              </a:prstGeom>
              <a:noFill/>
            </p:spPr>
            <p:txBody>
              <a:bodyPr wrap="square" rtlCol="0">
                <a:spAutoFit/>
              </a:bodyPr>
              <a:lstStyle/>
              <a:p>
                <a:r>
                  <a:rPr lang="en-US" sz="1500" dirty="0"/>
                  <a:t>0</a:t>
                </a:r>
              </a:p>
            </p:txBody>
          </p:sp>
          <p:sp>
            <p:nvSpPr>
              <p:cNvPr id="112" name="TextBox 111">
                <a:extLst>
                  <a:ext uri="{FF2B5EF4-FFF2-40B4-BE49-F238E27FC236}">
                    <a16:creationId xmlns:a16="http://schemas.microsoft.com/office/drawing/2014/main" id="{5E575829-4F48-C189-B100-0868317FD46A}"/>
                  </a:ext>
                </a:extLst>
              </p:cNvPr>
              <p:cNvSpPr txBox="1"/>
              <p:nvPr/>
            </p:nvSpPr>
            <p:spPr>
              <a:xfrm>
                <a:off x="3012990" y="331226"/>
                <a:ext cx="866601" cy="527094"/>
              </a:xfrm>
              <a:prstGeom prst="rect">
                <a:avLst/>
              </a:prstGeom>
              <a:noFill/>
            </p:spPr>
            <p:txBody>
              <a:bodyPr wrap="none" rtlCol="0">
                <a:spAutoFit/>
              </a:bodyPr>
              <a:lstStyle/>
              <a:p>
                <a:r>
                  <a:rPr lang="en-US" sz="1500" dirty="0"/>
                  <a:t>100</a:t>
                </a:r>
              </a:p>
            </p:txBody>
          </p:sp>
        </p:grpSp>
      </p:grpSp>
      <p:sp>
        <p:nvSpPr>
          <p:cNvPr id="113" name="TextBox 112">
            <a:extLst>
              <a:ext uri="{FF2B5EF4-FFF2-40B4-BE49-F238E27FC236}">
                <a16:creationId xmlns:a16="http://schemas.microsoft.com/office/drawing/2014/main" id="{07EDD06F-9824-15DA-F88B-2FB8A0D843DA}"/>
              </a:ext>
            </a:extLst>
          </p:cNvPr>
          <p:cNvSpPr txBox="1"/>
          <p:nvPr/>
        </p:nvSpPr>
        <p:spPr>
          <a:xfrm>
            <a:off x="7388008" y="6579198"/>
            <a:ext cx="4404498" cy="323165"/>
          </a:xfrm>
          <a:prstGeom prst="rect">
            <a:avLst/>
          </a:prstGeom>
          <a:noFill/>
        </p:spPr>
        <p:txBody>
          <a:bodyPr wrap="square" rtlCol="0">
            <a:spAutoFit/>
          </a:bodyPr>
          <a:lstStyle/>
          <a:p>
            <a:r>
              <a:rPr lang="en-US" sz="1500" dirty="0"/>
              <a:t>: Token log probs -&gt; 0 to 100 linear confidence scale</a:t>
            </a:r>
          </a:p>
        </p:txBody>
      </p:sp>
      <p:pic>
        <p:nvPicPr>
          <p:cNvPr id="114" name="Graphic 113" descr="Circular flowchart outline">
            <a:extLst>
              <a:ext uri="{FF2B5EF4-FFF2-40B4-BE49-F238E27FC236}">
                <a16:creationId xmlns:a16="http://schemas.microsoft.com/office/drawing/2014/main" id="{34779365-1E69-694F-214B-50966325CDA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98523" y="2855949"/>
            <a:ext cx="579772" cy="579772"/>
          </a:xfrm>
          <a:prstGeom prst="rect">
            <a:avLst/>
          </a:prstGeom>
        </p:spPr>
      </p:pic>
      <p:pic>
        <p:nvPicPr>
          <p:cNvPr id="115" name="Graphic 114" descr="Circular flowchart outline">
            <a:extLst>
              <a:ext uri="{FF2B5EF4-FFF2-40B4-BE49-F238E27FC236}">
                <a16:creationId xmlns:a16="http://schemas.microsoft.com/office/drawing/2014/main" id="{F15D3495-2F9C-598F-6DAE-4A1EEE76C15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3127" y="2860634"/>
            <a:ext cx="579772" cy="579772"/>
          </a:xfrm>
          <a:prstGeom prst="rect">
            <a:avLst/>
          </a:prstGeom>
        </p:spPr>
      </p:pic>
      <p:pic>
        <p:nvPicPr>
          <p:cNvPr id="116" name="Graphic 115" descr="Circular flowchart outline">
            <a:extLst>
              <a:ext uri="{FF2B5EF4-FFF2-40B4-BE49-F238E27FC236}">
                <a16:creationId xmlns:a16="http://schemas.microsoft.com/office/drawing/2014/main" id="{3F15A1AD-6444-89FD-3098-7F5A35797F4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02391" y="2855949"/>
            <a:ext cx="579772" cy="579772"/>
          </a:xfrm>
          <a:prstGeom prst="rect">
            <a:avLst/>
          </a:prstGeom>
        </p:spPr>
      </p:pic>
      <p:pic>
        <p:nvPicPr>
          <p:cNvPr id="117" name="Graphic 116" descr="Circular flowchart outline">
            <a:extLst>
              <a:ext uri="{FF2B5EF4-FFF2-40B4-BE49-F238E27FC236}">
                <a16:creationId xmlns:a16="http://schemas.microsoft.com/office/drawing/2014/main" id="{9A7BB4FB-5CDF-5939-26A3-5BB2AD508BB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76379" y="2855949"/>
            <a:ext cx="579772" cy="579772"/>
          </a:xfrm>
          <a:prstGeom prst="rect">
            <a:avLst/>
          </a:prstGeom>
        </p:spPr>
      </p:pic>
      <p:pic>
        <p:nvPicPr>
          <p:cNvPr id="118" name="Graphic 117" descr="Circular flowchart outline">
            <a:extLst>
              <a:ext uri="{FF2B5EF4-FFF2-40B4-BE49-F238E27FC236}">
                <a16:creationId xmlns:a16="http://schemas.microsoft.com/office/drawing/2014/main" id="{B9368934-747A-9C5F-3BAC-5FA08635FE7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87969" y="2860634"/>
            <a:ext cx="579772" cy="579772"/>
          </a:xfrm>
          <a:prstGeom prst="rect">
            <a:avLst/>
          </a:prstGeom>
        </p:spPr>
      </p:pic>
      <p:sp>
        <p:nvSpPr>
          <p:cNvPr id="3" name="Rounded Rectangle 2">
            <a:extLst>
              <a:ext uri="{FF2B5EF4-FFF2-40B4-BE49-F238E27FC236}">
                <a16:creationId xmlns:a16="http://schemas.microsoft.com/office/drawing/2014/main" id="{82612A37-AD4A-E648-CFD3-4E6A2B13F11E}"/>
              </a:ext>
            </a:extLst>
          </p:cNvPr>
          <p:cNvSpPr/>
          <p:nvPr/>
        </p:nvSpPr>
        <p:spPr>
          <a:xfrm>
            <a:off x="5438564" y="1731031"/>
            <a:ext cx="1369821" cy="1980207"/>
          </a:xfrm>
          <a:prstGeom prst="roundRect">
            <a:avLst/>
          </a:prstGeom>
          <a:noFill/>
          <a:ln w="25400">
            <a:solidFill>
              <a:srgbClr val="7030A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2B129E8-022C-DAC3-72BC-EA8C38D66073}"/>
              </a:ext>
            </a:extLst>
          </p:cNvPr>
          <p:cNvSpPr txBox="1"/>
          <p:nvPr/>
        </p:nvSpPr>
        <p:spPr>
          <a:xfrm>
            <a:off x="3098523" y="3967141"/>
            <a:ext cx="6693435" cy="369332"/>
          </a:xfrm>
          <a:prstGeom prst="rect">
            <a:avLst/>
          </a:prstGeom>
          <a:noFill/>
        </p:spPr>
        <p:txBody>
          <a:bodyPr wrap="none" rtlCol="0">
            <a:spAutoFit/>
          </a:bodyPr>
          <a:lstStyle/>
          <a:p>
            <a:r>
              <a:rPr lang="en-US" dirty="0">
                <a:solidFill>
                  <a:srgbClr val="7030A0"/>
                </a:solidFill>
              </a:rPr>
              <a:t>System chooses to use gemma-3-27b to label but it is at capacity!</a:t>
            </a:r>
          </a:p>
        </p:txBody>
      </p:sp>
      <p:pic>
        <p:nvPicPr>
          <p:cNvPr id="5" name="Graphic 4" descr="Email with solid fill">
            <a:extLst>
              <a:ext uri="{FF2B5EF4-FFF2-40B4-BE49-F238E27FC236}">
                <a16:creationId xmlns:a16="http://schemas.microsoft.com/office/drawing/2014/main" id="{E85575FA-EAC6-FD81-0573-33701FA95E2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0672" y="1340470"/>
            <a:ext cx="424454" cy="424454"/>
          </a:xfrm>
          <a:prstGeom prst="rect">
            <a:avLst/>
          </a:prstGeom>
        </p:spPr>
      </p:pic>
      <p:cxnSp>
        <p:nvCxnSpPr>
          <p:cNvPr id="10" name="Straight Arrow Connector 9">
            <a:extLst>
              <a:ext uri="{FF2B5EF4-FFF2-40B4-BE49-F238E27FC236}">
                <a16:creationId xmlns:a16="http://schemas.microsoft.com/office/drawing/2014/main" id="{CD3A4591-7080-4537-8B52-59F8FAB015BE}"/>
              </a:ext>
            </a:extLst>
          </p:cNvPr>
          <p:cNvCxnSpPr>
            <a:cxnSpLocks/>
          </p:cNvCxnSpPr>
          <p:nvPr/>
        </p:nvCxnSpPr>
        <p:spPr>
          <a:xfrm>
            <a:off x="955103" y="1764924"/>
            <a:ext cx="0" cy="37098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987691A3-1245-A1D9-3109-3421AD30BAA9}"/>
              </a:ext>
            </a:extLst>
          </p:cNvPr>
          <p:cNvSpPr txBox="1"/>
          <p:nvPr/>
        </p:nvSpPr>
        <p:spPr>
          <a:xfrm>
            <a:off x="182514" y="5051830"/>
            <a:ext cx="6677854" cy="369332"/>
          </a:xfrm>
          <a:prstGeom prst="rect">
            <a:avLst/>
          </a:prstGeom>
          <a:noFill/>
        </p:spPr>
        <p:txBody>
          <a:bodyPr wrap="none" rtlCol="0">
            <a:spAutoFit/>
          </a:bodyPr>
          <a:lstStyle/>
          <a:p>
            <a:r>
              <a:rPr lang="en-US" dirty="0">
                <a:solidFill>
                  <a:srgbClr val="7030A0"/>
                </a:solidFill>
              </a:rPr>
              <a:t>Choice 1 : Provisioning a new gemma-3-27b instance (w/ penalty) </a:t>
            </a:r>
          </a:p>
        </p:txBody>
      </p:sp>
      <p:sp>
        <p:nvSpPr>
          <p:cNvPr id="30" name="TextBox 29">
            <a:extLst>
              <a:ext uri="{FF2B5EF4-FFF2-40B4-BE49-F238E27FC236}">
                <a16:creationId xmlns:a16="http://schemas.microsoft.com/office/drawing/2014/main" id="{1C59BA21-DE2E-551F-C296-3E5476AFC41E}"/>
              </a:ext>
            </a:extLst>
          </p:cNvPr>
          <p:cNvSpPr txBox="1"/>
          <p:nvPr/>
        </p:nvSpPr>
        <p:spPr>
          <a:xfrm>
            <a:off x="148514" y="5619963"/>
            <a:ext cx="6919779" cy="369332"/>
          </a:xfrm>
          <a:prstGeom prst="rect">
            <a:avLst/>
          </a:prstGeom>
          <a:noFill/>
        </p:spPr>
        <p:txBody>
          <a:bodyPr wrap="none" rtlCol="0">
            <a:spAutoFit/>
          </a:bodyPr>
          <a:lstStyle/>
          <a:p>
            <a:r>
              <a:rPr lang="en-US" dirty="0">
                <a:solidFill>
                  <a:srgbClr val="7030A0"/>
                </a:solidFill>
              </a:rPr>
              <a:t>Choice 2 : Go up and unused capacity from Qwen32B or LLama70B  </a:t>
            </a:r>
          </a:p>
        </p:txBody>
      </p:sp>
      <p:sp>
        <p:nvSpPr>
          <p:cNvPr id="32" name="Rounded Rectangle 31">
            <a:extLst>
              <a:ext uri="{FF2B5EF4-FFF2-40B4-BE49-F238E27FC236}">
                <a16:creationId xmlns:a16="http://schemas.microsoft.com/office/drawing/2014/main" id="{495C6A10-AC4C-C3D1-4CF9-D2122EC3E252}"/>
              </a:ext>
            </a:extLst>
          </p:cNvPr>
          <p:cNvSpPr/>
          <p:nvPr/>
        </p:nvSpPr>
        <p:spPr>
          <a:xfrm>
            <a:off x="182514" y="4960979"/>
            <a:ext cx="6776678" cy="1144113"/>
          </a:xfrm>
          <a:prstGeom prst="roundRect">
            <a:avLst/>
          </a:prstGeom>
          <a:noFill/>
          <a:ln w="25400">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0B498024-486C-5BB1-F900-9ED139EA7074}"/>
              </a:ext>
            </a:extLst>
          </p:cNvPr>
          <p:cNvSpPr txBox="1"/>
          <p:nvPr/>
        </p:nvSpPr>
        <p:spPr>
          <a:xfrm>
            <a:off x="7166642" y="5195541"/>
            <a:ext cx="2296463" cy="646331"/>
          </a:xfrm>
          <a:prstGeom prst="rect">
            <a:avLst/>
          </a:prstGeom>
          <a:noFill/>
        </p:spPr>
        <p:txBody>
          <a:bodyPr wrap="none" rtlCol="0">
            <a:spAutoFit/>
          </a:bodyPr>
          <a:lstStyle/>
          <a:p>
            <a:r>
              <a:rPr lang="en-US" b="1" dirty="0">
                <a:solidFill>
                  <a:srgbClr val="C00000"/>
                </a:solidFill>
              </a:rPr>
              <a:t>Choose option with </a:t>
            </a:r>
          </a:p>
          <a:p>
            <a:r>
              <a:rPr lang="en-US" b="1" dirty="0">
                <a:solidFill>
                  <a:srgbClr val="C00000"/>
                </a:solidFill>
              </a:rPr>
              <a:t>lower cost increase!</a:t>
            </a:r>
          </a:p>
        </p:txBody>
      </p:sp>
      <p:sp>
        <p:nvSpPr>
          <p:cNvPr id="6" name="Slide Number Placeholder 5">
            <a:extLst>
              <a:ext uri="{FF2B5EF4-FFF2-40B4-BE49-F238E27FC236}">
                <a16:creationId xmlns:a16="http://schemas.microsoft.com/office/drawing/2014/main" id="{6E5DF2E7-462F-0296-88F4-F8CC7EE93DCD}"/>
              </a:ext>
            </a:extLst>
          </p:cNvPr>
          <p:cNvSpPr>
            <a:spLocks noGrp="1"/>
          </p:cNvSpPr>
          <p:nvPr>
            <p:ph type="sldNum" sz="quarter" idx="12"/>
          </p:nvPr>
        </p:nvSpPr>
        <p:spPr/>
        <p:txBody>
          <a:bodyPr/>
          <a:lstStyle/>
          <a:p>
            <a:fld id="{6F9C56B4-EE17-406D-85B7-8F5642CBD9E7}" type="slidenum">
              <a:rPr lang="en-US" smtClean="0"/>
              <a:t>27</a:t>
            </a:fld>
            <a:endParaRPr lang="en-US"/>
          </a:p>
        </p:txBody>
      </p:sp>
    </p:spTree>
    <p:extLst>
      <p:ext uri="{BB962C8B-B14F-4D97-AF65-F5344CB8AC3E}">
        <p14:creationId xmlns:p14="http://schemas.microsoft.com/office/powerpoint/2010/main" val="27791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0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1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1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1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9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1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0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29"/>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3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32"/>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100" grpId="0"/>
      <p:bldP spid="113" grpId="0"/>
      <p:bldP spid="3" grpId="0" animBg="1"/>
      <p:bldP spid="4" grpId="0"/>
      <p:bldP spid="29" grpId="0"/>
      <p:bldP spid="30" grpId="0"/>
      <p:bldP spid="32" grpId="0" animBg="1"/>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F9817-29F5-0AAF-8B1B-CC899B425A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DEE7F7-C482-EEE1-244C-189A055B092C}"/>
              </a:ext>
            </a:extLst>
          </p:cNvPr>
          <p:cNvSpPr txBox="1">
            <a:spLocks/>
          </p:cNvSpPr>
          <p:nvPr/>
        </p:nvSpPr>
        <p:spPr>
          <a:xfrm>
            <a:off x="179008" y="422713"/>
            <a:ext cx="11776558"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Emails Need Labels for Evaluation (e.g., on Enron)</a:t>
            </a:r>
          </a:p>
        </p:txBody>
      </p:sp>
      <p:pic>
        <p:nvPicPr>
          <p:cNvPr id="3" name="Graphic 2" descr="Email with solid fill">
            <a:extLst>
              <a:ext uri="{FF2B5EF4-FFF2-40B4-BE49-F238E27FC236}">
                <a16:creationId xmlns:a16="http://schemas.microsoft.com/office/drawing/2014/main" id="{B38640E3-FB1F-F067-9567-E84650DFFA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6717" y="1567831"/>
            <a:ext cx="683724" cy="683724"/>
          </a:xfrm>
          <a:prstGeom prst="rect">
            <a:avLst/>
          </a:prstGeom>
        </p:spPr>
      </p:pic>
      <p:sp>
        <p:nvSpPr>
          <p:cNvPr id="5" name="TextBox 4">
            <a:extLst>
              <a:ext uri="{FF2B5EF4-FFF2-40B4-BE49-F238E27FC236}">
                <a16:creationId xmlns:a16="http://schemas.microsoft.com/office/drawing/2014/main" id="{83004F90-5787-8AA6-0B24-0F97C4867CD3}"/>
              </a:ext>
            </a:extLst>
          </p:cNvPr>
          <p:cNvSpPr txBox="1"/>
          <p:nvPr/>
        </p:nvSpPr>
        <p:spPr>
          <a:xfrm>
            <a:off x="1854437" y="1819030"/>
            <a:ext cx="8511497" cy="369332"/>
          </a:xfrm>
          <a:prstGeom prst="rect">
            <a:avLst/>
          </a:prstGeom>
          <a:noFill/>
        </p:spPr>
        <p:txBody>
          <a:bodyPr wrap="none" rtlCol="0">
            <a:spAutoFit/>
          </a:bodyPr>
          <a:lstStyle/>
          <a:p>
            <a:r>
              <a:rPr lang="en-US" b="1" dirty="0"/>
              <a:t>8000 emails</a:t>
            </a:r>
            <a:r>
              <a:rPr lang="en-US" dirty="0"/>
              <a:t> sampled across users for </a:t>
            </a:r>
            <a:r>
              <a:rPr lang="en-US" b="1" dirty="0"/>
              <a:t>threshold calibration</a:t>
            </a:r>
            <a:r>
              <a:rPr lang="en-US" dirty="0"/>
              <a:t> and </a:t>
            </a:r>
            <a:r>
              <a:rPr lang="en-US" b="1" dirty="0"/>
              <a:t>classifier training</a:t>
            </a:r>
          </a:p>
        </p:txBody>
      </p:sp>
      <p:pic>
        <p:nvPicPr>
          <p:cNvPr id="6" name="Graphic 5" descr="Label outline">
            <a:extLst>
              <a:ext uri="{FF2B5EF4-FFF2-40B4-BE49-F238E27FC236}">
                <a16:creationId xmlns:a16="http://schemas.microsoft.com/office/drawing/2014/main" id="{D33283B2-1620-EED9-2EE4-DF8300C9A9D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9625" y="4404003"/>
            <a:ext cx="777774" cy="777774"/>
          </a:xfrm>
          <a:prstGeom prst="rect">
            <a:avLst/>
          </a:prstGeom>
        </p:spPr>
      </p:pic>
      <p:sp>
        <p:nvSpPr>
          <p:cNvPr id="8" name="TextBox 7">
            <a:extLst>
              <a:ext uri="{FF2B5EF4-FFF2-40B4-BE49-F238E27FC236}">
                <a16:creationId xmlns:a16="http://schemas.microsoft.com/office/drawing/2014/main" id="{42734E64-6B0C-87F6-A4A8-1CDF4DC0256A}"/>
              </a:ext>
            </a:extLst>
          </p:cNvPr>
          <p:cNvSpPr txBox="1"/>
          <p:nvPr/>
        </p:nvSpPr>
        <p:spPr>
          <a:xfrm>
            <a:off x="1935645" y="4671417"/>
            <a:ext cx="4430972" cy="369332"/>
          </a:xfrm>
          <a:prstGeom prst="rect">
            <a:avLst/>
          </a:prstGeom>
          <a:noFill/>
        </p:spPr>
        <p:txBody>
          <a:bodyPr wrap="square">
            <a:spAutoFit/>
          </a:bodyPr>
          <a:lstStyle/>
          <a:p>
            <a:r>
              <a:rPr lang="en-US" dirty="0"/>
              <a:t>Labeled with </a:t>
            </a:r>
            <a:r>
              <a:rPr lang="en-US" b="1" dirty="0"/>
              <a:t>GPT 4.1 (baseline model*)</a:t>
            </a:r>
            <a:endParaRPr lang="en-US" dirty="0"/>
          </a:p>
        </p:txBody>
      </p:sp>
      <p:cxnSp>
        <p:nvCxnSpPr>
          <p:cNvPr id="15" name="Straight Connector 14">
            <a:extLst>
              <a:ext uri="{FF2B5EF4-FFF2-40B4-BE49-F238E27FC236}">
                <a16:creationId xmlns:a16="http://schemas.microsoft.com/office/drawing/2014/main" id="{7ED6C9C2-7F95-8026-BA6C-34491DA82809}"/>
              </a:ext>
            </a:extLst>
          </p:cNvPr>
          <p:cNvCxnSpPr>
            <a:cxnSpLocks/>
          </p:cNvCxnSpPr>
          <p:nvPr/>
        </p:nvCxnSpPr>
        <p:spPr>
          <a:xfrm flipV="1">
            <a:off x="6144429" y="4856083"/>
            <a:ext cx="2022300" cy="1593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E48975C8-4A03-7319-9804-2019A80792FD}"/>
              </a:ext>
            </a:extLst>
          </p:cNvPr>
          <p:cNvSpPr txBox="1"/>
          <p:nvPr/>
        </p:nvSpPr>
        <p:spPr>
          <a:xfrm>
            <a:off x="8166730" y="3167766"/>
            <a:ext cx="1622504" cy="369332"/>
          </a:xfrm>
          <a:prstGeom prst="rect">
            <a:avLst/>
          </a:prstGeom>
          <a:noFill/>
        </p:spPr>
        <p:txBody>
          <a:bodyPr wrap="square">
            <a:spAutoFit/>
          </a:bodyPr>
          <a:lstStyle/>
          <a:p>
            <a:r>
              <a:rPr lang="en-US" b="1" dirty="0"/>
              <a:t>Priority</a:t>
            </a:r>
            <a:r>
              <a:rPr lang="en-US" dirty="0"/>
              <a:t> (1 - 5)</a:t>
            </a:r>
          </a:p>
        </p:txBody>
      </p:sp>
      <p:sp>
        <p:nvSpPr>
          <p:cNvPr id="45" name="TextBox 44">
            <a:extLst>
              <a:ext uri="{FF2B5EF4-FFF2-40B4-BE49-F238E27FC236}">
                <a16:creationId xmlns:a16="http://schemas.microsoft.com/office/drawing/2014/main" id="{FE0AA9A4-9F4E-8EF6-B157-7D0E163C23D6}"/>
              </a:ext>
            </a:extLst>
          </p:cNvPr>
          <p:cNvSpPr txBox="1"/>
          <p:nvPr/>
        </p:nvSpPr>
        <p:spPr>
          <a:xfrm>
            <a:off x="8166729" y="3963542"/>
            <a:ext cx="2254891" cy="369332"/>
          </a:xfrm>
          <a:prstGeom prst="rect">
            <a:avLst/>
          </a:prstGeom>
          <a:noFill/>
        </p:spPr>
        <p:txBody>
          <a:bodyPr wrap="square">
            <a:spAutoFit/>
          </a:bodyPr>
          <a:lstStyle/>
          <a:p>
            <a:r>
              <a:rPr lang="en-US" b="1" dirty="0"/>
              <a:t>Needs Reply</a:t>
            </a:r>
            <a:r>
              <a:rPr lang="en-US" dirty="0"/>
              <a:t> (0 - 1)</a:t>
            </a:r>
          </a:p>
        </p:txBody>
      </p:sp>
      <p:sp>
        <p:nvSpPr>
          <p:cNvPr id="46" name="TextBox 45">
            <a:extLst>
              <a:ext uri="{FF2B5EF4-FFF2-40B4-BE49-F238E27FC236}">
                <a16:creationId xmlns:a16="http://schemas.microsoft.com/office/drawing/2014/main" id="{7A9BEBFA-0CC5-3525-A85D-744C7CFC8B2C}"/>
              </a:ext>
            </a:extLst>
          </p:cNvPr>
          <p:cNvSpPr txBox="1"/>
          <p:nvPr/>
        </p:nvSpPr>
        <p:spPr>
          <a:xfrm>
            <a:off x="8166729" y="4671417"/>
            <a:ext cx="2101068" cy="369332"/>
          </a:xfrm>
          <a:prstGeom prst="rect">
            <a:avLst/>
          </a:prstGeom>
          <a:noFill/>
        </p:spPr>
        <p:txBody>
          <a:bodyPr wrap="square">
            <a:spAutoFit/>
          </a:bodyPr>
          <a:lstStyle/>
          <a:p>
            <a:r>
              <a:rPr lang="en-US" b="1" dirty="0"/>
              <a:t>Is Urgent </a:t>
            </a:r>
            <a:r>
              <a:rPr lang="en-US" dirty="0"/>
              <a:t>(0 - 1)</a:t>
            </a:r>
          </a:p>
        </p:txBody>
      </p:sp>
      <p:sp>
        <p:nvSpPr>
          <p:cNvPr id="47" name="TextBox 46">
            <a:extLst>
              <a:ext uri="{FF2B5EF4-FFF2-40B4-BE49-F238E27FC236}">
                <a16:creationId xmlns:a16="http://schemas.microsoft.com/office/drawing/2014/main" id="{A80ABD11-B90D-8E65-FAD9-A1C5128F7B31}"/>
              </a:ext>
            </a:extLst>
          </p:cNvPr>
          <p:cNvSpPr txBox="1"/>
          <p:nvPr/>
        </p:nvSpPr>
        <p:spPr>
          <a:xfrm>
            <a:off x="8166728" y="5404283"/>
            <a:ext cx="2254887" cy="369332"/>
          </a:xfrm>
          <a:prstGeom prst="rect">
            <a:avLst/>
          </a:prstGeom>
          <a:noFill/>
        </p:spPr>
        <p:txBody>
          <a:bodyPr wrap="square">
            <a:spAutoFit/>
          </a:bodyPr>
          <a:lstStyle/>
          <a:p>
            <a:r>
              <a:rPr lang="en-US" b="1" dirty="0"/>
              <a:t>Needs Action</a:t>
            </a:r>
            <a:r>
              <a:rPr lang="en-US" dirty="0"/>
              <a:t> (0 - 1)</a:t>
            </a:r>
          </a:p>
        </p:txBody>
      </p:sp>
      <p:sp>
        <p:nvSpPr>
          <p:cNvPr id="48" name="TextBox 47">
            <a:extLst>
              <a:ext uri="{FF2B5EF4-FFF2-40B4-BE49-F238E27FC236}">
                <a16:creationId xmlns:a16="http://schemas.microsoft.com/office/drawing/2014/main" id="{E8D4C266-AC5F-4D76-A459-F3191F40C88F}"/>
              </a:ext>
            </a:extLst>
          </p:cNvPr>
          <p:cNvSpPr txBox="1"/>
          <p:nvPr/>
        </p:nvSpPr>
        <p:spPr>
          <a:xfrm>
            <a:off x="8166728" y="6014486"/>
            <a:ext cx="2793273" cy="369332"/>
          </a:xfrm>
          <a:prstGeom prst="rect">
            <a:avLst/>
          </a:prstGeom>
          <a:noFill/>
        </p:spPr>
        <p:txBody>
          <a:bodyPr wrap="square">
            <a:spAutoFit/>
          </a:bodyPr>
          <a:lstStyle/>
          <a:p>
            <a:r>
              <a:rPr lang="en-US" b="1" dirty="0"/>
              <a:t>Needs Scheduling</a:t>
            </a:r>
            <a:r>
              <a:rPr lang="en-US" dirty="0"/>
              <a:t> (0 - 1)</a:t>
            </a:r>
          </a:p>
        </p:txBody>
      </p:sp>
      <p:pic>
        <p:nvPicPr>
          <p:cNvPr id="49" name="Graphic 48" descr="Email with solid fill">
            <a:extLst>
              <a:ext uri="{FF2B5EF4-FFF2-40B4-BE49-F238E27FC236}">
                <a16:creationId xmlns:a16="http://schemas.microsoft.com/office/drawing/2014/main" id="{A9F5CD17-DACA-0E17-6709-7D828163109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9625" y="2899856"/>
            <a:ext cx="683724" cy="683724"/>
          </a:xfrm>
          <a:prstGeom prst="rect">
            <a:avLst/>
          </a:prstGeom>
        </p:spPr>
      </p:pic>
      <p:sp>
        <p:nvSpPr>
          <p:cNvPr id="50" name="TextBox 49">
            <a:extLst>
              <a:ext uri="{FF2B5EF4-FFF2-40B4-BE49-F238E27FC236}">
                <a16:creationId xmlns:a16="http://schemas.microsoft.com/office/drawing/2014/main" id="{87A0130B-B534-E229-696D-0D4445F53617}"/>
              </a:ext>
            </a:extLst>
          </p:cNvPr>
          <p:cNvSpPr txBox="1"/>
          <p:nvPr/>
        </p:nvSpPr>
        <p:spPr>
          <a:xfrm>
            <a:off x="1837345" y="3151055"/>
            <a:ext cx="4946995" cy="369332"/>
          </a:xfrm>
          <a:prstGeom prst="rect">
            <a:avLst/>
          </a:prstGeom>
          <a:noFill/>
        </p:spPr>
        <p:txBody>
          <a:bodyPr wrap="none" rtlCol="0">
            <a:spAutoFit/>
          </a:bodyPr>
          <a:lstStyle/>
          <a:p>
            <a:r>
              <a:rPr lang="en-US" b="1" dirty="0"/>
              <a:t>800 emails</a:t>
            </a:r>
            <a:r>
              <a:rPr lang="en-US" dirty="0"/>
              <a:t> sampled across users for  evaluation</a:t>
            </a:r>
            <a:endParaRPr lang="en-US" b="1" dirty="0"/>
          </a:p>
        </p:txBody>
      </p:sp>
      <p:cxnSp>
        <p:nvCxnSpPr>
          <p:cNvPr id="53" name="Straight Connector 52">
            <a:extLst>
              <a:ext uri="{FF2B5EF4-FFF2-40B4-BE49-F238E27FC236}">
                <a16:creationId xmlns:a16="http://schemas.microsoft.com/office/drawing/2014/main" id="{F623F91D-AB06-C41D-749C-6691802784ED}"/>
              </a:ext>
            </a:extLst>
          </p:cNvPr>
          <p:cNvCxnSpPr>
            <a:cxnSpLocks/>
          </p:cNvCxnSpPr>
          <p:nvPr/>
        </p:nvCxnSpPr>
        <p:spPr>
          <a:xfrm flipV="1">
            <a:off x="6458724" y="4156754"/>
            <a:ext cx="1708005" cy="71693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87C87A0E-02E1-7558-CFEC-4C458AAAF4FA}"/>
              </a:ext>
            </a:extLst>
          </p:cNvPr>
          <p:cNvCxnSpPr>
            <a:cxnSpLocks/>
          </p:cNvCxnSpPr>
          <p:nvPr/>
        </p:nvCxnSpPr>
        <p:spPr>
          <a:xfrm flipV="1">
            <a:off x="6434759" y="3360978"/>
            <a:ext cx="1731971" cy="149798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8DFF08CD-118C-2C7C-4977-6FBE5FB0B950}"/>
              </a:ext>
            </a:extLst>
          </p:cNvPr>
          <p:cNvCxnSpPr>
            <a:cxnSpLocks/>
          </p:cNvCxnSpPr>
          <p:nvPr/>
        </p:nvCxnSpPr>
        <p:spPr>
          <a:xfrm>
            <a:off x="6445655" y="4879872"/>
            <a:ext cx="1603904" cy="132422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59A41663-6C14-9934-6566-2B5BCB6DB1C6}"/>
              </a:ext>
            </a:extLst>
          </p:cNvPr>
          <p:cNvCxnSpPr>
            <a:cxnSpLocks/>
            <a:endCxn id="47" idx="1"/>
          </p:cNvCxnSpPr>
          <p:nvPr/>
        </p:nvCxnSpPr>
        <p:spPr>
          <a:xfrm>
            <a:off x="6434759" y="4879872"/>
            <a:ext cx="1731969" cy="70907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2" name="TextBox 71">
            <a:extLst>
              <a:ext uri="{FF2B5EF4-FFF2-40B4-BE49-F238E27FC236}">
                <a16:creationId xmlns:a16="http://schemas.microsoft.com/office/drawing/2014/main" id="{A71CCBEF-A25C-F842-E2F6-A9508E7E70D9}"/>
              </a:ext>
            </a:extLst>
          </p:cNvPr>
          <p:cNvSpPr txBox="1"/>
          <p:nvPr/>
        </p:nvSpPr>
        <p:spPr>
          <a:xfrm>
            <a:off x="179008" y="6557677"/>
            <a:ext cx="7599473" cy="369332"/>
          </a:xfrm>
          <a:prstGeom prst="rect">
            <a:avLst/>
          </a:prstGeom>
          <a:noFill/>
        </p:spPr>
        <p:txBody>
          <a:bodyPr wrap="square">
            <a:spAutoFit/>
          </a:bodyPr>
          <a:lstStyle/>
          <a:p>
            <a:r>
              <a:rPr lang="en-US" dirty="0"/>
              <a:t>*Baseline is current Outlook’s production model in the Prioritize client</a:t>
            </a:r>
          </a:p>
        </p:txBody>
      </p:sp>
      <p:sp>
        <p:nvSpPr>
          <p:cNvPr id="4" name="Slide Number Placeholder 3">
            <a:extLst>
              <a:ext uri="{FF2B5EF4-FFF2-40B4-BE49-F238E27FC236}">
                <a16:creationId xmlns:a16="http://schemas.microsoft.com/office/drawing/2014/main" id="{6422C753-896A-6BC9-799B-F644D69B9CB7}"/>
              </a:ext>
            </a:extLst>
          </p:cNvPr>
          <p:cNvSpPr>
            <a:spLocks noGrp="1"/>
          </p:cNvSpPr>
          <p:nvPr>
            <p:ph type="sldNum" sz="quarter" idx="12"/>
          </p:nvPr>
        </p:nvSpPr>
        <p:spPr/>
        <p:txBody>
          <a:bodyPr/>
          <a:lstStyle/>
          <a:p>
            <a:fld id="{6F9C56B4-EE17-406D-85B7-8F5642CBD9E7}" type="slidenum">
              <a:rPr lang="en-US" smtClean="0"/>
              <a:t>28</a:t>
            </a:fld>
            <a:endParaRPr lang="en-US"/>
          </a:p>
        </p:txBody>
      </p:sp>
    </p:spTree>
    <p:extLst>
      <p:ext uri="{BB962C8B-B14F-4D97-AF65-F5344CB8AC3E}">
        <p14:creationId xmlns:p14="http://schemas.microsoft.com/office/powerpoint/2010/main" val="4225038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44" grpId="0"/>
      <p:bldP spid="45" grpId="0"/>
      <p:bldP spid="46" grpId="0"/>
      <p:bldP spid="47" grpId="0"/>
      <p:bldP spid="48" grpId="0"/>
      <p:bldP spid="50" grpId="0"/>
      <p:bldP spid="7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12555-EC2A-99E0-1A1F-4993ECEAC2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1C07E8-CB65-5373-16D8-C0FB97DDF5AA}"/>
              </a:ext>
            </a:extLst>
          </p:cNvPr>
          <p:cNvSpPr txBox="1">
            <a:spLocks/>
          </p:cNvSpPr>
          <p:nvPr/>
        </p:nvSpPr>
        <p:spPr>
          <a:xfrm>
            <a:off x="179008" y="422713"/>
            <a:ext cx="11776558"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we compare costs for different SLM/LLMs?</a:t>
            </a:r>
          </a:p>
        </p:txBody>
      </p:sp>
      <p:sp>
        <p:nvSpPr>
          <p:cNvPr id="9" name="TextBox 8">
            <a:extLst>
              <a:ext uri="{FF2B5EF4-FFF2-40B4-BE49-F238E27FC236}">
                <a16:creationId xmlns:a16="http://schemas.microsoft.com/office/drawing/2014/main" id="{0DA129A8-FB5E-AC32-3A0D-406F1F31EAC1}"/>
              </a:ext>
            </a:extLst>
          </p:cNvPr>
          <p:cNvSpPr txBox="1"/>
          <p:nvPr/>
        </p:nvSpPr>
        <p:spPr>
          <a:xfrm>
            <a:off x="488882" y="1405559"/>
            <a:ext cx="2130313" cy="369332"/>
          </a:xfrm>
          <a:prstGeom prst="rect">
            <a:avLst/>
          </a:prstGeom>
          <a:noFill/>
        </p:spPr>
        <p:txBody>
          <a:bodyPr wrap="square" rtlCol="0">
            <a:spAutoFit/>
          </a:bodyPr>
          <a:lstStyle/>
          <a:p>
            <a:r>
              <a:rPr lang="en-US" dirty="0"/>
              <a:t>Phi-4-mini-instruct</a:t>
            </a:r>
          </a:p>
        </p:txBody>
      </p:sp>
      <p:sp>
        <p:nvSpPr>
          <p:cNvPr id="11" name="TextBox 10">
            <a:extLst>
              <a:ext uri="{FF2B5EF4-FFF2-40B4-BE49-F238E27FC236}">
                <a16:creationId xmlns:a16="http://schemas.microsoft.com/office/drawing/2014/main" id="{D16B1241-7493-1B0C-AFD8-6BF0F11C9B84}"/>
              </a:ext>
            </a:extLst>
          </p:cNvPr>
          <p:cNvSpPr txBox="1"/>
          <p:nvPr/>
        </p:nvSpPr>
        <p:spPr>
          <a:xfrm>
            <a:off x="381843" y="3059668"/>
            <a:ext cx="2441658" cy="369332"/>
          </a:xfrm>
          <a:prstGeom prst="rect">
            <a:avLst/>
          </a:prstGeom>
          <a:noFill/>
        </p:spPr>
        <p:txBody>
          <a:bodyPr wrap="square" rtlCol="0">
            <a:spAutoFit/>
          </a:bodyPr>
          <a:lstStyle/>
          <a:p>
            <a:r>
              <a:rPr lang="en-US" dirty="0"/>
              <a:t>Llama-3.1-8B-Instruct</a:t>
            </a:r>
          </a:p>
        </p:txBody>
      </p:sp>
      <p:sp>
        <p:nvSpPr>
          <p:cNvPr id="14" name="TextBox 13">
            <a:extLst>
              <a:ext uri="{FF2B5EF4-FFF2-40B4-BE49-F238E27FC236}">
                <a16:creationId xmlns:a16="http://schemas.microsoft.com/office/drawing/2014/main" id="{F409907D-57C2-0055-4EE6-4C810C458E96}"/>
              </a:ext>
            </a:extLst>
          </p:cNvPr>
          <p:cNvSpPr txBox="1"/>
          <p:nvPr/>
        </p:nvSpPr>
        <p:spPr>
          <a:xfrm>
            <a:off x="746760" y="4748332"/>
            <a:ext cx="1997717" cy="369332"/>
          </a:xfrm>
          <a:prstGeom prst="rect">
            <a:avLst/>
          </a:prstGeom>
          <a:noFill/>
        </p:spPr>
        <p:txBody>
          <a:bodyPr wrap="square">
            <a:spAutoFit/>
          </a:bodyPr>
          <a:lstStyle/>
          <a:p>
            <a:r>
              <a:rPr lang="en-US" dirty="0"/>
              <a:t>gemma-3-27b-it</a:t>
            </a:r>
          </a:p>
        </p:txBody>
      </p:sp>
      <p:pic>
        <p:nvPicPr>
          <p:cNvPr id="18" name="Graphic 17" descr="Browser window outline">
            <a:extLst>
              <a:ext uri="{FF2B5EF4-FFF2-40B4-BE49-F238E27FC236}">
                <a16:creationId xmlns:a16="http://schemas.microsoft.com/office/drawing/2014/main" id="{BB1A15EE-412A-27E9-94BE-0A6B72CFCF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8449" y="1630864"/>
            <a:ext cx="1053367" cy="1053367"/>
          </a:xfrm>
          <a:prstGeom prst="rect">
            <a:avLst/>
          </a:prstGeom>
        </p:spPr>
      </p:pic>
      <p:pic>
        <p:nvPicPr>
          <p:cNvPr id="19" name="Graphic 18" descr="Browser window outline">
            <a:extLst>
              <a:ext uri="{FF2B5EF4-FFF2-40B4-BE49-F238E27FC236}">
                <a16:creationId xmlns:a16="http://schemas.microsoft.com/office/drawing/2014/main" id="{ADA24955-BA63-EA90-3495-F94934F95C6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4498" y="3309280"/>
            <a:ext cx="1053367" cy="1053367"/>
          </a:xfrm>
          <a:prstGeom prst="rect">
            <a:avLst/>
          </a:prstGeom>
        </p:spPr>
      </p:pic>
      <p:pic>
        <p:nvPicPr>
          <p:cNvPr id="26" name="Graphic 25" descr="Browser window outline">
            <a:extLst>
              <a:ext uri="{FF2B5EF4-FFF2-40B4-BE49-F238E27FC236}">
                <a16:creationId xmlns:a16="http://schemas.microsoft.com/office/drawing/2014/main" id="{7D951B1C-2928-67E5-57DA-5111F0C4122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8060" y="4958567"/>
            <a:ext cx="1053367" cy="1053367"/>
          </a:xfrm>
          <a:prstGeom prst="rect">
            <a:avLst/>
          </a:prstGeom>
        </p:spPr>
      </p:pic>
      <p:sp>
        <p:nvSpPr>
          <p:cNvPr id="56" name="TextBox 55">
            <a:extLst>
              <a:ext uri="{FF2B5EF4-FFF2-40B4-BE49-F238E27FC236}">
                <a16:creationId xmlns:a16="http://schemas.microsoft.com/office/drawing/2014/main" id="{35567609-4EF3-DB8C-D8CA-ECC5D223F993}"/>
              </a:ext>
            </a:extLst>
          </p:cNvPr>
          <p:cNvSpPr txBox="1"/>
          <p:nvPr/>
        </p:nvSpPr>
        <p:spPr>
          <a:xfrm>
            <a:off x="2371458" y="2011502"/>
            <a:ext cx="1739069" cy="369332"/>
          </a:xfrm>
          <a:prstGeom prst="rect">
            <a:avLst/>
          </a:prstGeom>
          <a:noFill/>
        </p:spPr>
        <p:txBody>
          <a:bodyPr wrap="square">
            <a:spAutoFit/>
          </a:bodyPr>
          <a:lstStyle/>
          <a:p>
            <a:r>
              <a:rPr lang="en-US" dirty="0">
                <a:solidFill>
                  <a:srgbClr val="EE0000"/>
                </a:solidFill>
              </a:rPr>
              <a:t>105X cheaper</a:t>
            </a:r>
          </a:p>
        </p:txBody>
      </p:sp>
      <p:sp>
        <p:nvSpPr>
          <p:cNvPr id="58" name="TextBox 57">
            <a:extLst>
              <a:ext uri="{FF2B5EF4-FFF2-40B4-BE49-F238E27FC236}">
                <a16:creationId xmlns:a16="http://schemas.microsoft.com/office/drawing/2014/main" id="{73774654-800E-52AA-D8EA-4FC58AFCE5B0}"/>
              </a:ext>
            </a:extLst>
          </p:cNvPr>
          <p:cNvSpPr txBox="1"/>
          <p:nvPr/>
        </p:nvSpPr>
        <p:spPr>
          <a:xfrm>
            <a:off x="2371458" y="3729040"/>
            <a:ext cx="1585245" cy="369332"/>
          </a:xfrm>
          <a:prstGeom prst="rect">
            <a:avLst/>
          </a:prstGeom>
          <a:noFill/>
        </p:spPr>
        <p:txBody>
          <a:bodyPr wrap="square">
            <a:spAutoFit/>
          </a:bodyPr>
          <a:lstStyle/>
          <a:p>
            <a:r>
              <a:rPr lang="en-US" dirty="0">
                <a:solidFill>
                  <a:srgbClr val="EE0000"/>
                </a:solidFill>
              </a:rPr>
              <a:t>100X cheaper</a:t>
            </a:r>
          </a:p>
        </p:txBody>
      </p:sp>
      <p:sp>
        <p:nvSpPr>
          <p:cNvPr id="59" name="TextBox 58">
            <a:extLst>
              <a:ext uri="{FF2B5EF4-FFF2-40B4-BE49-F238E27FC236}">
                <a16:creationId xmlns:a16="http://schemas.microsoft.com/office/drawing/2014/main" id="{4E46AC00-D180-95D6-3A5C-DECFF5C24B35}"/>
              </a:ext>
            </a:extLst>
          </p:cNvPr>
          <p:cNvSpPr txBox="1"/>
          <p:nvPr/>
        </p:nvSpPr>
        <p:spPr>
          <a:xfrm>
            <a:off x="2371458" y="5380133"/>
            <a:ext cx="1585246" cy="369332"/>
          </a:xfrm>
          <a:prstGeom prst="rect">
            <a:avLst/>
          </a:prstGeom>
          <a:noFill/>
        </p:spPr>
        <p:txBody>
          <a:bodyPr wrap="square">
            <a:spAutoFit/>
          </a:bodyPr>
          <a:lstStyle/>
          <a:p>
            <a:r>
              <a:rPr lang="en-US" dirty="0">
                <a:solidFill>
                  <a:srgbClr val="EE0000"/>
                </a:solidFill>
              </a:rPr>
              <a:t>90X cheaper</a:t>
            </a:r>
          </a:p>
        </p:txBody>
      </p:sp>
      <p:sp>
        <p:nvSpPr>
          <p:cNvPr id="62" name="TextBox 61">
            <a:extLst>
              <a:ext uri="{FF2B5EF4-FFF2-40B4-BE49-F238E27FC236}">
                <a16:creationId xmlns:a16="http://schemas.microsoft.com/office/drawing/2014/main" id="{E9E4EC5D-5D58-2678-96D0-8E8E9FC8C2D9}"/>
              </a:ext>
            </a:extLst>
          </p:cNvPr>
          <p:cNvSpPr txBox="1"/>
          <p:nvPr/>
        </p:nvSpPr>
        <p:spPr>
          <a:xfrm>
            <a:off x="179008" y="6488668"/>
            <a:ext cx="6351787" cy="369332"/>
          </a:xfrm>
          <a:prstGeom prst="rect">
            <a:avLst/>
          </a:prstGeom>
          <a:noFill/>
        </p:spPr>
        <p:txBody>
          <a:bodyPr wrap="square">
            <a:spAutoFit/>
          </a:bodyPr>
          <a:lstStyle/>
          <a:p>
            <a:r>
              <a:rPr lang="en-US" dirty="0"/>
              <a:t>Token costs relative to GPT4.1 measured in USD on Azure AI</a:t>
            </a:r>
          </a:p>
        </p:txBody>
      </p:sp>
      <p:sp>
        <p:nvSpPr>
          <p:cNvPr id="74" name="TextBox 73">
            <a:extLst>
              <a:ext uri="{FF2B5EF4-FFF2-40B4-BE49-F238E27FC236}">
                <a16:creationId xmlns:a16="http://schemas.microsoft.com/office/drawing/2014/main" id="{94AD7821-561A-DF88-F029-12F84BDC9750}"/>
              </a:ext>
            </a:extLst>
          </p:cNvPr>
          <p:cNvSpPr txBox="1"/>
          <p:nvPr/>
        </p:nvSpPr>
        <p:spPr>
          <a:xfrm>
            <a:off x="5416986" y="4818509"/>
            <a:ext cx="2577993" cy="369332"/>
          </a:xfrm>
          <a:prstGeom prst="rect">
            <a:avLst/>
          </a:prstGeom>
          <a:noFill/>
        </p:spPr>
        <p:txBody>
          <a:bodyPr wrap="square" rtlCol="0">
            <a:spAutoFit/>
          </a:bodyPr>
          <a:lstStyle/>
          <a:p>
            <a:r>
              <a:rPr lang="en-US" dirty="0"/>
              <a:t>Llama-3.3-70B-Instruct</a:t>
            </a:r>
          </a:p>
        </p:txBody>
      </p:sp>
      <p:sp>
        <p:nvSpPr>
          <p:cNvPr id="76" name="TextBox 75">
            <a:extLst>
              <a:ext uri="{FF2B5EF4-FFF2-40B4-BE49-F238E27FC236}">
                <a16:creationId xmlns:a16="http://schemas.microsoft.com/office/drawing/2014/main" id="{2B8B7BA0-FA21-1367-0ED7-7FACF9464023}"/>
              </a:ext>
            </a:extLst>
          </p:cNvPr>
          <p:cNvSpPr txBox="1"/>
          <p:nvPr/>
        </p:nvSpPr>
        <p:spPr>
          <a:xfrm>
            <a:off x="5493898" y="2997066"/>
            <a:ext cx="2398533" cy="369332"/>
          </a:xfrm>
          <a:prstGeom prst="rect">
            <a:avLst/>
          </a:prstGeom>
          <a:noFill/>
        </p:spPr>
        <p:txBody>
          <a:bodyPr wrap="square">
            <a:spAutoFit/>
          </a:bodyPr>
          <a:lstStyle/>
          <a:p>
            <a:r>
              <a:rPr lang="en-US" dirty="0"/>
              <a:t>Qwen2.5-32B-Instruct</a:t>
            </a:r>
          </a:p>
        </p:txBody>
      </p:sp>
      <p:pic>
        <p:nvPicPr>
          <p:cNvPr id="77" name="Graphic 76" descr="Browser window outline">
            <a:extLst>
              <a:ext uri="{FF2B5EF4-FFF2-40B4-BE49-F238E27FC236}">
                <a16:creationId xmlns:a16="http://schemas.microsoft.com/office/drawing/2014/main" id="{4FE9395E-DEEF-81D2-0CD3-D936C3BF69F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27802" y="3280123"/>
            <a:ext cx="1053367" cy="1053367"/>
          </a:xfrm>
          <a:prstGeom prst="rect">
            <a:avLst/>
          </a:prstGeom>
        </p:spPr>
      </p:pic>
      <p:pic>
        <p:nvPicPr>
          <p:cNvPr id="79" name="Graphic 78" descr="Browser window outline">
            <a:extLst>
              <a:ext uri="{FF2B5EF4-FFF2-40B4-BE49-F238E27FC236}">
                <a16:creationId xmlns:a16="http://schemas.microsoft.com/office/drawing/2014/main" id="{6B45CA15-37AB-2F5C-F78C-5C09A5172AD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50890" y="5074248"/>
            <a:ext cx="1053367" cy="1053367"/>
          </a:xfrm>
          <a:prstGeom prst="rect">
            <a:avLst/>
          </a:prstGeom>
        </p:spPr>
      </p:pic>
      <p:sp>
        <p:nvSpPr>
          <p:cNvPr id="80" name="TextBox 79">
            <a:extLst>
              <a:ext uri="{FF2B5EF4-FFF2-40B4-BE49-F238E27FC236}">
                <a16:creationId xmlns:a16="http://schemas.microsoft.com/office/drawing/2014/main" id="{3BD1F802-E6BA-1816-DB64-14509E9EB091}"/>
              </a:ext>
            </a:extLst>
          </p:cNvPr>
          <p:cNvSpPr txBox="1"/>
          <p:nvPr/>
        </p:nvSpPr>
        <p:spPr>
          <a:xfrm>
            <a:off x="7328496" y="3651619"/>
            <a:ext cx="1518927" cy="369332"/>
          </a:xfrm>
          <a:prstGeom prst="rect">
            <a:avLst/>
          </a:prstGeom>
          <a:noFill/>
        </p:spPr>
        <p:txBody>
          <a:bodyPr wrap="square">
            <a:spAutoFit/>
          </a:bodyPr>
          <a:lstStyle/>
          <a:p>
            <a:r>
              <a:rPr lang="en-US" dirty="0">
                <a:solidFill>
                  <a:srgbClr val="EE0000"/>
                </a:solidFill>
              </a:rPr>
              <a:t>15X cheaper</a:t>
            </a:r>
          </a:p>
        </p:txBody>
      </p:sp>
      <p:sp>
        <p:nvSpPr>
          <p:cNvPr id="81" name="TextBox 80">
            <a:extLst>
              <a:ext uri="{FF2B5EF4-FFF2-40B4-BE49-F238E27FC236}">
                <a16:creationId xmlns:a16="http://schemas.microsoft.com/office/drawing/2014/main" id="{09ED785E-39D0-C64D-87D7-2B085606D6AC}"/>
              </a:ext>
            </a:extLst>
          </p:cNvPr>
          <p:cNvSpPr txBox="1"/>
          <p:nvPr/>
        </p:nvSpPr>
        <p:spPr>
          <a:xfrm>
            <a:off x="7328495" y="5473062"/>
            <a:ext cx="1518927" cy="369332"/>
          </a:xfrm>
          <a:prstGeom prst="rect">
            <a:avLst/>
          </a:prstGeom>
          <a:noFill/>
        </p:spPr>
        <p:txBody>
          <a:bodyPr wrap="square">
            <a:spAutoFit/>
          </a:bodyPr>
          <a:lstStyle/>
          <a:p>
            <a:r>
              <a:rPr lang="en-US" dirty="0">
                <a:solidFill>
                  <a:srgbClr val="EE0000"/>
                </a:solidFill>
              </a:rPr>
              <a:t>10X cheaper</a:t>
            </a:r>
          </a:p>
        </p:txBody>
      </p:sp>
      <p:pic>
        <p:nvPicPr>
          <p:cNvPr id="3" name="Graphic 2" descr="Circular flowchart outline">
            <a:extLst>
              <a:ext uri="{FF2B5EF4-FFF2-40B4-BE49-F238E27FC236}">
                <a16:creationId xmlns:a16="http://schemas.microsoft.com/office/drawing/2014/main" id="{62124688-CAF3-F345-A1BA-8B782EC4A6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79327" y="1958065"/>
            <a:ext cx="572561" cy="572561"/>
          </a:xfrm>
          <a:prstGeom prst="rect">
            <a:avLst/>
          </a:prstGeom>
        </p:spPr>
      </p:pic>
      <p:pic>
        <p:nvPicPr>
          <p:cNvPr id="4" name="Graphic 3" descr="Circular flowchart outline">
            <a:extLst>
              <a:ext uri="{FF2B5EF4-FFF2-40B4-BE49-F238E27FC236}">
                <a16:creationId xmlns:a16="http://schemas.microsoft.com/office/drawing/2014/main" id="{728D3092-97D1-F711-DC95-D6A9F175A9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54900" y="3627425"/>
            <a:ext cx="572561" cy="572561"/>
          </a:xfrm>
          <a:prstGeom prst="rect">
            <a:avLst/>
          </a:prstGeom>
        </p:spPr>
      </p:pic>
      <p:pic>
        <p:nvPicPr>
          <p:cNvPr id="5" name="Graphic 4" descr="Circular flowchart outline">
            <a:extLst>
              <a:ext uri="{FF2B5EF4-FFF2-40B4-BE49-F238E27FC236}">
                <a16:creationId xmlns:a16="http://schemas.microsoft.com/office/drawing/2014/main" id="{02D40B17-60C9-362F-474E-9346B009F1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8630" y="5266530"/>
            <a:ext cx="572561" cy="572561"/>
          </a:xfrm>
          <a:prstGeom prst="rect">
            <a:avLst/>
          </a:prstGeom>
        </p:spPr>
      </p:pic>
      <p:pic>
        <p:nvPicPr>
          <p:cNvPr id="6" name="Graphic 5" descr="Circular flowchart outline">
            <a:extLst>
              <a:ext uri="{FF2B5EF4-FFF2-40B4-BE49-F238E27FC236}">
                <a16:creationId xmlns:a16="http://schemas.microsoft.com/office/drawing/2014/main" id="{69D922DC-CF54-4104-0D30-9E18FEB6656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58370" y="3607839"/>
            <a:ext cx="572561" cy="572561"/>
          </a:xfrm>
          <a:prstGeom prst="rect">
            <a:avLst/>
          </a:prstGeom>
        </p:spPr>
      </p:pic>
      <p:pic>
        <p:nvPicPr>
          <p:cNvPr id="7" name="Graphic 6" descr="Circular flowchart outline">
            <a:extLst>
              <a:ext uri="{FF2B5EF4-FFF2-40B4-BE49-F238E27FC236}">
                <a16:creationId xmlns:a16="http://schemas.microsoft.com/office/drawing/2014/main" id="{BD2E07CB-C26F-1FDF-AA84-7363BC744E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1292" y="5378294"/>
            <a:ext cx="572561" cy="572561"/>
          </a:xfrm>
          <a:prstGeom prst="rect">
            <a:avLst/>
          </a:prstGeom>
        </p:spPr>
      </p:pic>
      <p:sp>
        <p:nvSpPr>
          <p:cNvPr id="12" name="TextBox 11">
            <a:extLst>
              <a:ext uri="{FF2B5EF4-FFF2-40B4-BE49-F238E27FC236}">
                <a16:creationId xmlns:a16="http://schemas.microsoft.com/office/drawing/2014/main" id="{0448984A-0534-B82B-F107-5917804FE456}"/>
              </a:ext>
            </a:extLst>
          </p:cNvPr>
          <p:cNvSpPr txBox="1"/>
          <p:nvPr/>
        </p:nvSpPr>
        <p:spPr>
          <a:xfrm>
            <a:off x="5493898" y="1405559"/>
            <a:ext cx="2821160" cy="369332"/>
          </a:xfrm>
          <a:prstGeom prst="rect">
            <a:avLst/>
          </a:prstGeom>
          <a:noFill/>
        </p:spPr>
        <p:txBody>
          <a:bodyPr wrap="square">
            <a:spAutoFit/>
          </a:bodyPr>
          <a:lstStyle/>
          <a:p>
            <a:r>
              <a:rPr lang="en-US" dirty="0"/>
              <a:t>Deepseek-R1-Distilled</a:t>
            </a:r>
          </a:p>
        </p:txBody>
      </p:sp>
      <p:pic>
        <p:nvPicPr>
          <p:cNvPr id="15" name="Graphic 14" descr="Browser window outline">
            <a:extLst>
              <a:ext uri="{FF2B5EF4-FFF2-40B4-BE49-F238E27FC236}">
                <a16:creationId xmlns:a16="http://schemas.microsoft.com/office/drawing/2014/main" id="{D05DBC51-5607-DF0E-8819-C9AD63A346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27802" y="1688616"/>
            <a:ext cx="1053367" cy="1053367"/>
          </a:xfrm>
          <a:prstGeom prst="rect">
            <a:avLst/>
          </a:prstGeom>
        </p:spPr>
      </p:pic>
      <p:sp>
        <p:nvSpPr>
          <p:cNvPr id="16" name="TextBox 15">
            <a:extLst>
              <a:ext uri="{FF2B5EF4-FFF2-40B4-BE49-F238E27FC236}">
                <a16:creationId xmlns:a16="http://schemas.microsoft.com/office/drawing/2014/main" id="{DE7D5960-4584-E06B-184E-CE0A5224EF58}"/>
              </a:ext>
            </a:extLst>
          </p:cNvPr>
          <p:cNvSpPr txBox="1"/>
          <p:nvPr/>
        </p:nvSpPr>
        <p:spPr>
          <a:xfrm>
            <a:off x="7328496" y="2060112"/>
            <a:ext cx="1518927" cy="369332"/>
          </a:xfrm>
          <a:prstGeom prst="rect">
            <a:avLst/>
          </a:prstGeom>
          <a:noFill/>
        </p:spPr>
        <p:txBody>
          <a:bodyPr wrap="square">
            <a:spAutoFit/>
          </a:bodyPr>
          <a:lstStyle/>
          <a:p>
            <a:r>
              <a:rPr lang="en-US" dirty="0">
                <a:solidFill>
                  <a:srgbClr val="EE0000"/>
                </a:solidFill>
              </a:rPr>
              <a:t>20X cheaper</a:t>
            </a:r>
          </a:p>
        </p:txBody>
      </p:sp>
      <p:pic>
        <p:nvPicPr>
          <p:cNvPr id="17" name="Graphic 16" descr="Circular flowchart outline">
            <a:extLst>
              <a:ext uri="{FF2B5EF4-FFF2-40B4-BE49-F238E27FC236}">
                <a16:creationId xmlns:a16="http://schemas.microsoft.com/office/drawing/2014/main" id="{4FA7DB80-DE39-736E-B479-3E14FBB28A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58370" y="2016332"/>
            <a:ext cx="572561" cy="572561"/>
          </a:xfrm>
          <a:prstGeom prst="rect">
            <a:avLst/>
          </a:prstGeom>
        </p:spPr>
      </p:pic>
      <p:sp>
        <p:nvSpPr>
          <p:cNvPr id="8" name="Slide Number Placeholder 7">
            <a:extLst>
              <a:ext uri="{FF2B5EF4-FFF2-40B4-BE49-F238E27FC236}">
                <a16:creationId xmlns:a16="http://schemas.microsoft.com/office/drawing/2014/main" id="{8A8093B4-8FD3-D0B9-FFB2-2F51AB1E036E}"/>
              </a:ext>
            </a:extLst>
          </p:cNvPr>
          <p:cNvSpPr>
            <a:spLocks noGrp="1"/>
          </p:cNvSpPr>
          <p:nvPr>
            <p:ph type="sldNum" sz="quarter" idx="12"/>
          </p:nvPr>
        </p:nvSpPr>
        <p:spPr/>
        <p:txBody>
          <a:bodyPr/>
          <a:lstStyle/>
          <a:p>
            <a:fld id="{6F9C56B4-EE17-406D-85B7-8F5642CBD9E7}" type="slidenum">
              <a:rPr lang="en-US" smtClean="0"/>
              <a:t>29</a:t>
            </a:fld>
            <a:endParaRPr lang="en-US"/>
          </a:p>
        </p:txBody>
      </p:sp>
    </p:spTree>
    <p:extLst>
      <p:ext uri="{BB962C8B-B14F-4D97-AF65-F5344CB8AC3E}">
        <p14:creationId xmlns:p14="http://schemas.microsoft.com/office/powerpoint/2010/main" val="71475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4" grpId="0"/>
      <p:bldP spid="56" grpId="0"/>
      <p:bldP spid="58" grpId="0"/>
      <p:bldP spid="59" grpId="0"/>
      <p:bldP spid="62" grpId="0"/>
      <p:bldP spid="74" grpId="0"/>
      <p:bldP spid="76" grpId="0"/>
      <p:bldP spid="80" grpId="0"/>
      <p:bldP spid="81" grpId="0"/>
      <p:bldP spid="12"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4126B-18E2-8508-C21C-153E07A9B310}"/>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2B255E13-B3BD-8A3B-6B1C-F166A65B9298}"/>
              </a:ext>
            </a:extLst>
          </p:cNvPr>
          <p:cNvSpPr txBox="1">
            <a:spLocks/>
          </p:cNvSpPr>
          <p:nvPr/>
        </p:nvSpPr>
        <p:spPr>
          <a:xfrm>
            <a:off x="179008" y="422713"/>
            <a:ext cx="11776558"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Argo achieves cost-reduction at equivalent quality </a:t>
            </a:r>
          </a:p>
        </p:txBody>
      </p:sp>
      <p:pic>
        <p:nvPicPr>
          <p:cNvPr id="10" name="Picture 9">
            <a:extLst>
              <a:ext uri="{FF2B5EF4-FFF2-40B4-BE49-F238E27FC236}">
                <a16:creationId xmlns:a16="http://schemas.microsoft.com/office/drawing/2014/main" id="{76C777A6-0F6E-A2D4-0127-8552AF3597E8}"/>
              </a:ext>
            </a:extLst>
          </p:cNvPr>
          <p:cNvPicPr>
            <a:picLocks noChangeAspect="1"/>
          </p:cNvPicPr>
          <p:nvPr/>
        </p:nvPicPr>
        <p:blipFill>
          <a:blip r:embed="rId2"/>
          <a:stretch>
            <a:fillRect/>
          </a:stretch>
        </p:blipFill>
        <p:spPr>
          <a:xfrm>
            <a:off x="1749778" y="1280564"/>
            <a:ext cx="8457348" cy="5497277"/>
          </a:xfrm>
          <a:prstGeom prst="rect">
            <a:avLst/>
          </a:prstGeom>
        </p:spPr>
      </p:pic>
      <p:grpSp>
        <p:nvGrpSpPr>
          <p:cNvPr id="11" name="Group 10">
            <a:extLst>
              <a:ext uri="{FF2B5EF4-FFF2-40B4-BE49-F238E27FC236}">
                <a16:creationId xmlns:a16="http://schemas.microsoft.com/office/drawing/2014/main" id="{C6DCD62A-7BE7-26AF-4A36-2B30BE42C349}"/>
              </a:ext>
            </a:extLst>
          </p:cNvPr>
          <p:cNvGrpSpPr/>
          <p:nvPr/>
        </p:nvGrpSpPr>
        <p:grpSpPr>
          <a:xfrm>
            <a:off x="8226224" y="5022039"/>
            <a:ext cx="1376855" cy="702153"/>
            <a:chOff x="10899225" y="6189109"/>
            <a:chExt cx="1376855" cy="702153"/>
          </a:xfrm>
        </p:grpSpPr>
        <p:sp>
          <p:nvSpPr>
            <p:cNvPr id="12" name="Arrow: Right 4">
              <a:extLst>
                <a:ext uri="{FF2B5EF4-FFF2-40B4-BE49-F238E27FC236}">
                  <a16:creationId xmlns:a16="http://schemas.microsoft.com/office/drawing/2014/main" id="{C1E64D51-37A1-854D-1A1B-22E8375D5A7B}"/>
                </a:ext>
              </a:extLst>
            </p:cNvPr>
            <p:cNvSpPr/>
            <p:nvPr/>
          </p:nvSpPr>
          <p:spPr>
            <a:xfrm rot="19247723">
              <a:off x="10899225" y="6189109"/>
              <a:ext cx="1376855" cy="702153"/>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3168B8C-CB6A-9719-2EA2-3A4DF8890F10}"/>
                </a:ext>
              </a:extLst>
            </p:cNvPr>
            <p:cNvSpPr txBox="1"/>
            <p:nvPr/>
          </p:nvSpPr>
          <p:spPr>
            <a:xfrm rot="19142071">
              <a:off x="10972304" y="6461118"/>
              <a:ext cx="836964" cy="389364"/>
            </a:xfrm>
            <a:prstGeom prst="rect">
              <a:avLst/>
            </a:prstGeom>
            <a:noFill/>
          </p:spPr>
          <p:txBody>
            <a:bodyPr wrap="none" rtlCol="0">
              <a:spAutoFit/>
            </a:bodyPr>
            <a:lstStyle/>
            <a:p>
              <a:r>
                <a:rPr lang="en-US" sz="2400" dirty="0"/>
                <a:t>Better</a:t>
              </a:r>
            </a:p>
          </p:txBody>
        </p:sp>
      </p:grpSp>
      <p:sp>
        <p:nvSpPr>
          <p:cNvPr id="14" name="Oval 13">
            <a:extLst>
              <a:ext uri="{FF2B5EF4-FFF2-40B4-BE49-F238E27FC236}">
                <a16:creationId xmlns:a16="http://schemas.microsoft.com/office/drawing/2014/main" id="{E38E7081-F17A-D2AA-A2F5-3547BCB8CF0C}"/>
              </a:ext>
            </a:extLst>
          </p:cNvPr>
          <p:cNvSpPr/>
          <p:nvPr/>
        </p:nvSpPr>
        <p:spPr>
          <a:xfrm>
            <a:off x="8387645" y="3510844"/>
            <a:ext cx="485422" cy="457546"/>
          </a:xfrm>
          <a:prstGeom prst="ellipse">
            <a:avLst/>
          </a:prstGeom>
          <a:noFill/>
          <a:ln w="317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prstDash val="sysDash"/>
              </a:ln>
              <a:solidFill>
                <a:schemeClr val="accent3">
                  <a:lumMod val="60000"/>
                  <a:lumOff val="40000"/>
                </a:schemeClr>
              </a:solidFill>
            </a:endParaRPr>
          </a:p>
        </p:txBody>
      </p:sp>
      <p:sp>
        <p:nvSpPr>
          <p:cNvPr id="16" name="TextBox 15">
            <a:extLst>
              <a:ext uri="{FF2B5EF4-FFF2-40B4-BE49-F238E27FC236}">
                <a16:creationId xmlns:a16="http://schemas.microsoft.com/office/drawing/2014/main" id="{CAD64E01-7EA9-14A4-B598-4243A025B485}"/>
              </a:ext>
            </a:extLst>
          </p:cNvPr>
          <p:cNvSpPr txBox="1"/>
          <p:nvPr/>
        </p:nvSpPr>
        <p:spPr>
          <a:xfrm>
            <a:off x="6513766" y="2909721"/>
            <a:ext cx="4560555" cy="369332"/>
          </a:xfrm>
          <a:prstGeom prst="rect">
            <a:avLst/>
          </a:prstGeom>
          <a:noFill/>
        </p:spPr>
        <p:txBody>
          <a:bodyPr wrap="square" rtlCol="0">
            <a:spAutoFit/>
          </a:bodyPr>
          <a:lstStyle/>
          <a:p>
            <a:r>
              <a:rPr lang="en-US" b="1" dirty="0"/>
              <a:t>167X cheaper, within 6% F1-score of GPT</a:t>
            </a:r>
          </a:p>
        </p:txBody>
      </p:sp>
      <p:sp>
        <p:nvSpPr>
          <p:cNvPr id="2" name="Slide Number Placeholder 1">
            <a:extLst>
              <a:ext uri="{FF2B5EF4-FFF2-40B4-BE49-F238E27FC236}">
                <a16:creationId xmlns:a16="http://schemas.microsoft.com/office/drawing/2014/main" id="{A4BCD78E-177B-3AD9-6BFA-66B3AD97A897}"/>
              </a:ext>
            </a:extLst>
          </p:cNvPr>
          <p:cNvSpPr>
            <a:spLocks noGrp="1"/>
          </p:cNvSpPr>
          <p:nvPr>
            <p:ph type="sldNum" sz="quarter" idx="12"/>
          </p:nvPr>
        </p:nvSpPr>
        <p:spPr/>
        <p:txBody>
          <a:bodyPr/>
          <a:lstStyle/>
          <a:p>
            <a:fld id="{6F9C56B4-EE17-406D-85B7-8F5642CBD9E7}" type="slidenum">
              <a:rPr lang="en-US" smtClean="0"/>
              <a:t>30</a:t>
            </a:fld>
            <a:endParaRPr lang="en-US"/>
          </a:p>
        </p:txBody>
      </p:sp>
    </p:spTree>
    <p:extLst>
      <p:ext uri="{BB962C8B-B14F-4D97-AF65-F5344CB8AC3E}">
        <p14:creationId xmlns:p14="http://schemas.microsoft.com/office/powerpoint/2010/main" val="23120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89284-C7D8-A604-67D6-BD2E88A4BDB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08A17CA6-F4CF-3846-2369-245A3BA98A1C}"/>
              </a:ext>
            </a:extLst>
          </p:cNvPr>
          <p:cNvSpPr txBox="1">
            <a:spLocks/>
          </p:cNvSpPr>
          <p:nvPr/>
        </p:nvSpPr>
        <p:spPr>
          <a:xfrm>
            <a:off x="179008" y="422713"/>
            <a:ext cx="11776558"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Argo’s profiler is efficient at choosing knob values</a:t>
            </a:r>
          </a:p>
        </p:txBody>
      </p:sp>
      <p:pic>
        <p:nvPicPr>
          <p:cNvPr id="3" name="Picture 2">
            <a:extLst>
              <a:ext uri="{FF2B5EF4-FFF2-40B4-BE49-F238E27FC236}">
                <a16:creationId xmlns:a16="http://schemas.microsoft.com/office/drawing/2014/main" id="{49F00A6C-128D-2598-97A5-A241E26D2B52}"/>
              </a:ext>
            </a:extLst>
          </p:cNvPr>
          <p:cNvPicPr>
            <a:picLocks noChangeAspect="1"/>
          </p:cNvPicPr>
          <p:nvPr/>
        </p:nvPicPr>
        <p:blipFill>
          <a:blip r:embed="rId2"/>
          <a:stretch>
            <a:fillRect/>
          </a:stretch>
        </p:blipFill>
        <p:spPr>
          <a:xfrm>
            <a:off x="2449689" y="1316312"/>
            <a:ext cx="7551058" cy="5453542"/>
          </a:xfrm>
          <a:prstGeom prst="rect">
            <a:avLst/>
          </a:prstGeom>
        </p:spPr>
      </p:pic>
      <p:grpSp>
        <p:nvGrpSpPr>
          <p:cNvPr id="4" name="Group 3">
            <a:extLst>
              <a:ext uri="{FF2B5EF4-FFF2-40B4-BE49-F238E27FC236}">
                <a16:creationId xmlns:a16="http://schemas.microsoft.com/office/drawing/2014/main" id="{BC799703-1103-60D1-C849-30DE51144DF4}"/>
              </a:ext>
            </a:extLst>
          </p:cNvPr>
          <p:cNvGrpSpPr/>
          <p:nvPr/>
        </p:nvGrpSpPr>
        <p:grpSpPr>
          <a:xfrm>
            <a:off x="3575202" y="4751106"/>
            <a:ext cx="1376855" cy="702153"/>
            <a:chOff x="10899225" y="6189109"/>
            <a:chExt cx="1376855" cy="702153"/>
          </a:xfrm>
        </p:grpSpPr>
        <p:sp>
          <p:nvSpPr>
            <p:cNvPr id="5" name="Arrow: Right 4">
              <a:extLst>
                <a:ext uri="{FF2B5EF4-FFF2-40B4-BE49-F238E27FC236}">
                  <a16:creationId xmlns:a16="http://schemas.microsoft.com/office/drawing/2014/main" id="{C6AE061E-CAF0-49FF-39AB-ACBE281B6EDA}"/>
                </a:ext>
              </a:extLst>
            </p:cNvPr>
            <p:cNvSpPr/>
            <p:nvPr/>
          </p:nvSpPr>
          <p:spPr>
            <a:xfrm rot="19247723">
              <a:off x="10899225" y="6189109"/>
              <a:ext cx="1376855" cy="702153"/>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E57DC42-0E6B-EEFE-0985-874F14CEB432}"/>
                </a:ext>
              </a:extLst>
            </p:cNvPr>
            <p:cNvSpPr txBox="1"/>
            <p:nvPr/>
          </p:nvSpPr>
          <p:spPr>
            <a:xfrm rot="19142071">
              <a:off x="10972304" y="6461118"/>
              <a:ext cx="836964" cy="389364"/>
            </a:xfrm>
            <a:prstGeom prst="rect">
              <a:avLst/>
            </a:prstGeom>
            <a:noFill/>
          </p:spPr>
          <p:txBody>
            <a:bodyPr wrap="none" rtlCol="0">
              <a:spAutoFit/>
            </a:bodyPr>
            <a:lstStyle/>
            <a:p>
              <a:r>
                <a:rPr lang="en-US" sz="2400" dirty="0"/>
                <a:t>Better</a:t>
              </a:r>
            </a:p>
          </p:txBody>
        </p:sp>
      </p:grpSp>
      <p:sp>
        <p:nvSpPr>
          <p:cNvPr id="2" name="Slide Number Placeholder 1">
            <a:extLst>
              <a:ext uri="{FF2B5EF4-FFF2-40B4-BE49-F238E27FC236}">
                <a16:creationId xmlns:a16="http://schemas.microsoft.com/office/drawing/2014/main" id="{CA7D175A-F43B-1FE4-D43B-EF369684DBF7}"/>
              </a:ext>
            </a:extLst>
          </p:cNvPr>
          <p:cNvSpPr>
            <a:spLocks noGrp="1"/>
          </p:cNvSpPr>
          <p:nvPr>
            <p:ph type="sldNum" sz="quarter" idx="12"/>
          </p:nvPr>
        </p:nvSpPr>
        <p:spPr/>
        <p:txBody>
          <a:bodyPr/>
          <a:lstStyle/>
          <a:p>
            <a:fld id="{6F9C56B4-EE17-406D-85B7-8F5642CBD9E7}" type="slidenum">
              <a:rPr lang="en-US" smtClean="0"/>
              <a:t>31</a:t>
            </a:fld>
            <a:endParaRPr lang="en-US"/>
          </a:p>
        </p:txBody>
      </p:sp>
    </p:spTree>
    <p:extLst>
      <p:ext uri="{BB962C8B-B14F-4D97-AF65-F5344CB8AC3E}">
        <p14:creationId xmlns:p14="http://schemas.microsoft.com/office/powerpoint/2010/main" val="347018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983D8-91CD-5498-C187-FA3145362897}"/>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40587B60-4E16-EEB0-82F0-28382B088D2A}"/>
              </a:ext>
            </a:extLst>
          </p:cNvPr>
          <p:cNvSpPr txBox="1">
            <a:spLocks/>
          </p:cNvSpPr>
          <p:nvPr/>
        </p:nvSpPr>
        <p:spPr>
          <a:xfrm>
            <a:off x="179008" y="422713"/>
            <a:ext cx="11776558"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Argo minimizes cost increases during peak load </a:t>
            </a:r>
          </a:p>
        </p:txBody>
      </p:sp>
      <p:pic>
        <p:nvPicPr>
          <p:cNvPr id="7" name="Picture 6">
            <a:extLst>
              <a:ext uri="{FF2B5EF4-FFF2-40B4-BE49-F238E27FC236}">
                <a16:creationId xmlns:a16="http://schemas.microsoft.com/office/drawing/2014/main" id="{947AF9A0-DFBE-1AFF-161C-2AEB3608123F}"/>
              </a:ext>
            </a:extLst>
          </p:cNvPr>
          <p:cNvPicPr>
            <a:picLocks noChangeAspect="1"/>
          </p:cNvPicPr>
          <p:nvPr/>
        </p:nvPicPr>
        <p:blipFill>
          <a:blip r:embed="rId2"/>
          <a:stretch>
            <a:fillRect/>
          </a:stretch>
        </p:blipFill>
        <p:spPr>
          <a:xfrm>
            <a:off x="1567947" y="1089714"/>
            <a:ext cx="8671075" cy="5636199"/>
          </a:xfrm>
          <a:prstGeom prst="rect">
            <a:avLst/>
          </a:prstGeom>
        </p:spPr>
      </p:pic>
      <p:grpSp>
        <p:nvGrpSpPr>
          <p:cNvPr id="12" name="Group 11">
            <a:extLst>
              <a:ext uri="{FF2B5EF4-FFF2-40B4-BE49-F238E27FC236}">
                <a16:creationId xmlns:a16="http://schemas.microsoft.com/office/drawing/2014/main" id="{53535916-C49D-2C3B-FE23-ED6117B99F3C}"/>
              </a:ext>
            </a:extLst>
          </p:cNvPr>
          <p:cNvGrpSpPr/>
          <p:nvPr/>
        </p:nvGrpSpPr>
        <p:grpSpPr>
          <a:xfrm>
            <a:off x="7763380" y="4954305"/>
            <a:ext cx="1376855" cy="702153"/>
            <a:chOff x="10899225" y="6189109"/>
            <a:chExt cx="1376855" cy="702153"/>
          </a:xfrm>
        </p:grpSpPr>
        <p:sp>
          <p:nvSpPr>
            <p:cNvPr id="13" name="Arrow: Right 4">
              <a:extLst>
                <a:ext uri="{FF2B5EF4-FFF2-40B4-BE49-F238E27FC236}">
                  <a16:creationId xmlns:a16="http://schemas.microsoft.com/office/drawing/2014/main" id="{4677E0F1-DCE6-DDA9-8FDD-E712BC85E175}"/>
                </a:ext>
              </a:extLst>
            </p:cNvPr>
            <p:cNvSpPr/>
            <p:nvPr/>
          </p:nvSpPr>
          <p:spPr>
            <a:xfrm rot="19247723">
              <a:off x="10899225" y="6189109"/>
              <a:ext cx="1376855" cy="702153"/>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C904055-AB33-DDB9-39D6-6CEB6EE917C6}"/>
                </a:ext>
              </a:extLst>
            </p:cNvPr>
            <p:cNvSpPr txBox="1"/>
            <p:nvPr/>
          </p:nvSpPr>
          <p:spPr>
            <a:xfrm rot="19142071">
              <a:off x="10972304" y="6461118"/>
              <a:ext cx="836964" cy="389364"/>
            </a:xfrm>
            <a:prstGeom prst="rect">
              <a:avLst/>
            </a:prstGeom>
            <a:noFill/>
          </p:spPr>
          <p:txBody>
            <a:bodyPr wrap="none" rtlCol="0">
              <a:spAutoFit/>
            </a:bodyPr>
            <a:lstStyle/>
            <a:p>
              <a:r>
                <a:rPr lang="en-US" sz="2400" dirty="0"/>
                <a:t>Better</a:t>
              </a:r>
            </a:p>
          </p:txBody>
        </p:sp>
      </p:grpSp>
      <p:sp>
        <p:nvSpPr>
          <p:cNvPr id="2" name="Slide Number Placeholder 1">
            <a:extLst>
              <a:ext uri="{FF2B5EF4-FFF2-40B4-BE49-F238E27FC236}">
                <a16:creationId xmlns:a16="http://schemas.microsoft.com/office/drawing/2014/main" id="{38C46078-2542-D49C-926A-32C24190C0BC}"/>
              </a:ext>
            </a:extLst>
          </p:cNvPr>
          <p:cNvSpPr>
            <a:spLocks noGrp="1"/>
          </p:cNvSpPr>
          <p:nvPr>
            <p:ph type="sldNum" sz="quarter" idx="12"/>
          </p:nvPr>
        </p:nvSpPr>
        <p:spPr/>
        <p:txBody>
          <a:bodyPr/>
          <a:lstStyle/>
          <a:p>
            <a:fld id="{6F9C56B4-EE17-406D-85B7-8F5642CBD9E7}" type="slidenum">
              <a:rPr lang="en-US" smtClean="0"/>
              <a:t>32</a:t>
            </a:fld>
            <a:endParaRPr lang="en-US"/>
          </a:p>
        </p:txBody>
      </p:sp>
    </p:spTree>
    <p:extLst>
      <p:ext uri="{BB962C8B-B14F-4D97-AF65-F5344CB8AC3E}">
        <p14:creationId xmlns:p14="http://schemas.microsoft.com/office/powerpoint/2010/main" val="1797761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2DFED-BBC1-52F0-DEF3-8565DA79A279}"/>
              </a:ext>
            </a:extLst>
          </p:cNvPr>
          <p:cNvSpPr txBox="1">
            <a:spLocks/>
          </p:cNvSpPr>
          <p:nvPr/>
        </p:nvSpPr>
        <p:spPr>
          <a:xfrm>
            <a:off x="179008" y="422713"/>
            <a:ext cx="11776558" cy="763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Conclusion</a:t>
            </a:r>
          </a:p>
        </p:txBody>
      </p:sp>
      <p:sp>
        <p:nvSpPr>
          <p:cNvPr id="4" name="TextBox 3">
            <a:extLst>
              <a:ext uri="{FF2B5EF4-FFF2-40B4-BE49-F238E27FC236}">
                <a16:creationId xmlns:a16="http://schemas.microsoft.com/office/drawing/2014/main" id="{1A35392D-F029-344D-0E40-5BF8D3F02536}"/>
              </a:ext>
            </a:extLst>
          </p:cNvPr>
          <p:cNvSpPr txBox="1"/>
          <p:nvPr/>
        </p:nvSpPr>
        <p:spPr>
          <a:xfrm>
            <a:off x="400754" y="2258116"/>
            <a:ext cx="11554811" cy="2308324"/>
          </a:xfrm>
          <a:prstGeom prst="rect">
            <a:avLst/>
          </a:prstGeom>
          <a:noFill/>
        </p:spPr>
        <p:txBody>
          <a:bodyPr wrap="square">
            <a:spAutoFit/>
          </a:bodyPr>
          <a:lstStyle/>
          <a:p>
            <a:pPr marL="285750" indent="-285750">
              <a:buFont typeface="Arial" panose="020B0604020202020204" pitchFamily="34" charset="0"/>
              <a:buChar char="•"/>
            </a:pPr>
            <a:r>
              <a:rPr lang="en-US" b="1" dirty="0"/>
              <a:t>Cost-efficient labeling: </a:t>
            </a:r>
            <a:r>
              <a:rPr lang="en-US" dirty="0"/>
              <a:t>Matches GPT-4.1 labeling quality while reducing inference cost by </a:t>
            </a:r>
            <a:r>
              <a:rPr lang="en-US" b="1" dirty="0"/>
              <a:t>148–167X</a:t>
            </a:r>
            <a:r>
              <a:rPr lang="en-US" dirty="0"/>
              <a:t>.</a:t>
            </a:r>
            <a:br>
              <a:rPr lang="en-US" dirty="0"/>
            </a:b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Efficient profiling: </a:t>
            </a:r>
            <a:r>
              <a:rPr lang="en-US" dirty="0"/>
              <a:t>Argo identifies strong cost–quality configurations with </a:t>
            </a:r>
            <a:r>
              <a:rPr lang="en-US" b="1" dirty="0"/>
              <a:t>20–640,000X</a:t>
            </a:r>
            <a:r>
              <a:rPr lang="en-US" dirty="0"/>
              <a:t> lower profiling cost.</a:t>
            </a:r>
          </a:p>
          <a:p>
            <a:br>
              <a:rPr lang="en-US" dirty="0"/>
            </a:br>
            <a:endParaRPr lang="en-US" dirty="0"/>
          </a:p>
          <a:p>
            <a:pPr marL="285750" indent="-285750">
              <a:buFont typeface="Arial" panose="020B0604020202020204" pitchFamily="34" charset="0"/>
              <a:buChar char="•"/>
            </a:pPr>
            <a:r>
              <a:rPr lang="en-US" b="1" dirty="0"/>
              <a:t>Load-aware provisioning</a:t>
            </a:r>
            <a:r>
              <a:rPr lang="en-US" dirty="0"/>
              <a:t>: Scales with real-time demand to limit peak-load cost increases and enable practical enterprise deployment.</a:t>
            </a:r>
          </a:p>
        </p:txBody>
      </p:sp>
      <p:sp>
        <p:nvSpPr>
          <p:cNvPr id="3" name="Slide Number Placeholder 2">
            <a:extLst>
              <a:ext uri="{FF2B5EF4-FFF2-40B4-BE49-F238E27FC236}">
                <a16:creationId xmlns:a16="http://schemas.microsoft.com/office/drawing/2014/main" id="{7212FAD8-88E9-5B16-2984-D17298410E9F}"/>
              </a:ext>
            </a:extLst>
          </p:cNvPr>
          <p:cNvSpPr>
            <a:spLocks noGrp="1"/>
          </p:cNvSpPr>
          <p:nvPr>
            <p:ph type="sldNum" sz="quarter" idx="12"/>
          </p:nvPr>
        </p:nvSpPr>
        <p:spPr/>
        <p:txBody>
          <a:bodyPr/>
          <a:lstStyle/>
          <a:p>
            <a:fld id="{6F9C56B4-EE17-406D-85B7-8F5642CBD9E7}" type="slidenum">
              <a:rPr lang="en-US" smtClean="0"/>
              <a:t>33</a:t>
            </a:fld>
            <a:endParaRPr lang="en-US"/>
          </a:p>
        </p:txBody>
      </p:sp>
    </p:spTree>
    <p:extLst>
      <p:ext uri="{BB962C8B-B14F-4D97-AF65-F5344CB8AC3E}">
        <p14:creationId xmlns:p14="http://schemas.microsoft.com/office/powerpoint/2010/main" val="726034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
  <TotalTime>51128</TotalTime>
  <Words>3137</Words>
  <Application>Microsoft Macintosh PowerPoint</Application>
  <PresentationFormat>Widescreen</PresentationFormat>
  <Paragraphs>498</Paragraphs>
  <Slides>33</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Aptos</vt:lpstr>
      <vt:lpstr>Aptos Display</vt:lpstr>
      <vt:lpstr>Arial</vt:lpstr>
      <vt:lpstr>Office Theme</vt:lpstr>
      <vt:lpstr>Argo: Efficient Importance Labeling for Enterprise Email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Siddhant Ray</dc:creator>
  <cp:lastModifiedBy>Ray  Siddhant</cp:lastModifiedBy>
  <cp:revision>161</cp:revision>
  <dcterms:created xsi:type="dcterms:W3CDTF">2025-06-26T16:37:00Z</dcterms:created>
  <dcterms:modified xsi:type="dcterms:W3CDTF">2026-10-05T14:47:38Z</dcterms:modified>
</cp:coreProperties>
</file>