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notesMasterIdLst>
    <p:notesMasterId r:id="rId30"/>
  </p:notesMasterIdLst>
  <p:sldIdLst>
    <p:sldId id="256" r:id="rId2"/>
    <p:sldId id="269" r:id="rId3"/>
    <p:sldId id="299" r:id="rId4"/>
    <p:sldId id="329" r:id="rId5"/>
    <p:sldId id="285" r:id="rId6"/>
    <p:sldId id="279" r:id="rId7"/>
    <p:sldId id="302" r:id="rId8"/>
    <p:sldId id="287" r:id="rId9"/>
    <p:sldId id="288" r:id="rId10"/>
    <p:sldId id="330" r:id="rId11"/>
    <p:sldId id="286" r:id="rId12"/>
    <p:sldId id="271" r:id="rId13"/>
    <p:sldId id="320" r:id="rId14"/>
    <p:sldId id="332" r:id="rId15"/>
    <p:sldId id="339" r:id="rId16"/>
    <p:sldId id="313" r:id="rId17"/>
    <p:sldId id="314" r:id="rId18"/>
    <p:sldId id="333" r:id="rId19"/>
    <p:sldId id="315" r:id="rId20"/>
    <p:sldId id="326" r:id="rId21"/>
    <p:sldId id="316" r:id="rId22"/>
    <p:sldId id="317" r:id="rId23"/>
    <p:sldId id="321" r:id="rId24"/>
    <p:sldId id="334" r:id="rId25"/>
    <p:sldId id="338" r:id="rId26"/>
    <p:sldId id="323" r:id="rId27"/>
    <p:sldId id="324" r:id="rId28"/>
    <p:sldId id="32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365C9E"/>
    <a:srgbClr val="1E00FF"/>
    <a:srgbClr val="598B39"/>
    <a:srgbClr val="FFA500"/>
    <a:srgbClr val="ED7D31"/>
    <a:srgbClr val="D9D9D9"/>
    <a:srgbClr val="FF0000"/>
    <a:srgbClr val="008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10"/>
    <p:restoredTop sz="95718"/>
  </p:normalViewPr>
  <p:slideViewPr>
    <p:cSldViewPr snapToGrid="0">
      <p:cViewPr varScale="1">
        <p:scale>
          <a:sx n="93" d="100"/>
          <a:sy n="93" d="100"/>
        </p:scale>
        <p:origin x="21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ECFC5-7C81-2F43-BA3B-005E6A4AB6B4}" type="datetimeFigureOut">
              <a:rPr lang="en-US" smtClean="0"/>
              <a:t>2/10/26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791BA-5A85-2E4B-AB39-49C39F8C6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53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start with low latency queuing models.</a:t>
            </a:r>
          </a:p>
          <a:p>
            <a:endParaRPr lang="en-US" dirty="0"/>
          </a:p>
          <a:p>
            <a:r>
              <a:rPr lang="en-US" dirty="0"/>
              <a:t>Latency sensitive applications have latency needs &lt; 10-20 ms</a:t>
            </a:r>
          </a:p>
          <a:p>
            <a:r>
              <a:rPr lang="en-US" dirty="0"/>
              <a:t>else difference affects user </a:t>
            </a:r>
            <a:r>
              <a:rPr lang="en-US" dirty="0" err="1"/>
              <a:t>QoE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L4S dual queue is an popular new queue management technique</a:t>
            </a:r>
            <a:br>
              <a:rPr lang="en-US" dirty="0"/>
            </a:br>
            <a:endParaRPr lang="en-US" dirty="0"/>
          </a:p>
          <a:p>
            <a:r>
              <a:rPr lang="en-US" dirty="0"/>
              <a:t>Separation for TCP Traffic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83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Attention is weighted dot product with positional information , over the sequence</a:t>
            </a:r>
          </a:p>
          <a:p>
            <a:br>
              <a:rPr lang="en-US" dirty="0"/>
            </a:br>
            <a:r>
              <a:rPr lang="en-US" dirty="0"/>
              <a:t>Transformer can learn temporal patterns based on embedded signals</a:t>
            </a:r>
          </a:p>
          <a:p>
            <a:br>
              <a:rPr lang="en-US" dirty="0"/>
            </a:br>
            <a:r>
              <a:rPr lang="en-US" dirty="0"/>
              <a:t>What are vanishing gradients? Time derivative over sequences leads to forgetting of past values.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Attention is very efficient for parallelizing the learning.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38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kind of signals are present for learning?</a:t>
            </a:r>
          </a:p>
          <a:p>
            <a:endParaRPr lang="en-US" dirty="0"/>
          </a:p>
          <a:p>
            <a:r>
              <a:rPr lang="en-US" dirty="0"/>
              <a:t>Some latency spikes are random and unpredictable (start of new flows)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87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1CD5F-E079-5618-B2BA-7371A2835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DC92C2-523C-6715-B9E3-8CA1022EB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BB603F-5F0E-2E09-289C-06EFDA3E9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introduce SwiftQueue</a:t>
            </a:r>
            <a:br>
              <a:rPr lang="en-US" dirty="0"/>
            </a:br>
            <a:endParaRPr lang="en-US" dirty="0"/>
          </a:p>
          <a:p>
            <a:r>
              <a:rPr lang="en-US" dirty="0"/>
              <a:t>a) Transformer based latency predictor</a:t>
            </a:r>
            <a:br>
              <a:rPr lang="en-US" dirty="0"/>
            </a:br>
            <a:r>
              <a:rPr lang="en-US" dirty="0"/>
              <a:t>b) Queue selection logic using predicted values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 am going to talk about these two parts one by 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A5D6D-B510-4819-F7FD-42EBC994F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30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610D7-469F-1A4A-81C9-77AFE5282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D9130D-0A16-131F-F80A-95724F0B83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74A036-8302-9024-0271-DA6843D810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We train and fine-tune the model on recent packet histories.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Custom transformer has several components</a:t>
            </a:r>
          </a:p>
          <a:p>
            <a:endParaRPr lang="en-US" dirty="0"/>
          </a:p>
          <a:p>
            <a:r>
              <a:rPr lang="en-US" dirty="0"/>
              <a:t>1) Change focused loss function</a:t>
            </a:r>
          </a:p>
          <a:p>
            <a:endParaRPr lang="en-US" dirty="0"/>
          </a:p>
          <a:p>
            <a:r>
              <a:rPr lang="en-US" dirty="0"/>
              <a:t>2) Fast Fine Tuning</a:t>
            </a:r>
            <a:br>
              <a:rPr lang="en-US" dirty="0"/>
            </a:br>
            <a:br>
              <a:rPr lang="en-US" dirty="0"/>
            </a:br>
            <a:r>
              <a:rPr lang="en-US" dirty="0"/>
              <a:t>3) Expressive Input Features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 will present two of them in this talk.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A3E122-739D-4C47-B38C-74B474425B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382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7F89-B7A9-103B-3A65-25955C7DE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A6D5DA-6E22-576D-003A-5DD2CE471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C48F4F-C069-0AB6-7A96-7DCF3CD5D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focused loss function , which penalizes sharp changes more.</a:t>
            </a:r>
          </a:p>
          <a:p>
            <a:endParaRPr lang="en-US" dirty="0"/>
          </a:p>
          <a:p>
            <a:r>
              <a:rPr lang="en-US" dirty="0"/>
              <a:t>20 ms becomes significant for low latency applications (VoIP and gaming) as it is becomes noticeable in user </a:t>
            </a:r>
            <a:r>
              <a:rPr lang="en-US" dirty="0" err="1"/>
              <a:t>QoE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dirty="0"/>
              <a:t>At higher values of latency, relative % also becomes important and we want to compare that.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We combine learning both absolute and relative latency changes for spike prediction.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E3A46-6580-E0A7-F9C9-851479C4E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29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We redesign a smaller transformer (compare with BERT and Llama)</a:t>
            </a:r>
          </a:p>
          <a:p>
            <a:endParaRPr lang="en-US" dirty="0"/>
          </a:p>
          <a:p>
            <a:r>
              <a:rPr lang="en-US" dirty="0"/>
              <a:t>During the pre-training, we pretrain both the transformer layers and the linear layers.</a:t>
            </a:r>
            <a:br>
              <a:rPr lang="en-US" dirty="0"/>
            </a:br>
            <a:r>
              <a:rPr lang="en-US" dirty="0"/>
              <a:t>During fine-tuning, we only fine-tune the linear layers.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Fine-tuning the linear layers is much faster and can be done frequently.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159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Context window cannot grow unbounded as attention scales quadratic with input size (in terms of inference time)</a:t>
            </a:r>
          </a:p>
          <a:p>
            <a:endParaRPr lang="en-US" dirty="0"/>
          </a:p>
          <a:p>
            <a:r>
              <a:rPr lang="en-US" dirty="0"/>
              <a:t>Look at recent history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Acknowledge looking at even further history can be helpful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868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EE7A9-44B1-E144-2B96-D0425AA94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A5FEC1-DE21-F35E-03B6-F2CB81D48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3C9D23-3F37-3321-15BB-CAAD1588CE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1: Based on the predicted latency, mark the ECN bit to use the classic or L4S queue.</a:t>
            </a:r>
          </a:p>
          <a:p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2: Make prediction in time to ensure packets are sent out in time.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3: Prevent queue oscillation while selecting if packet ACKs are not received.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F220C-BA92-EB81-610F-14ECA6AF9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805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Predicting latency for the next packet is ideal</a:t>
            </a:r>
          </a:p>
          <a:p>
            <a:r>
              <a:rPr lang="en-US" dirty="0"/>
              <a:t>Prediction may not be made in time</a:t>
            </a:r>
            <a:br>
              <a:rPr lang="en-US" dirty="0"/>
            </a:br>
            <a:r>
              <a:rPr lang="en-US" dirty="0"/>
              <a:t>Make prediction for the future batch of packets</a:t>
            </a:r>
          </a:p>
          <a:p>
            <a:r>
              <a:rPr lang="en-US" dirty="0"/>
              <a:t>There is a trade-off : Batch size vs quality, highest quality at BS = 1 but slow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we can predict within </a:t>
            </a:r>
            <a:r>
              <a:rPr lang="en-IN" dirty="0"/>
              <a:t>200−400 µs which allows us to support link speeds </a:t>
            </a:r>
            <a:r>
              <a:rPr lang="en-IN" dirty="0" err="1"/>
              <a:t>upto</a:t>
            </a:r>
            <a:r>
              <a:rPr lang="en-IN" dirty="0"/>
              <a:t> 200Mbps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If we predict packet 9, 10 with packets </a:t>
            </a:r>
            <a:r>
              <a:rPr lang="en-US" dirty="0" err="1"/>
              <a:t>upto</a:t>
            </a:r>
            <a:r>
              <a:rPr lang="en-US" dirty="0"/>
              <a:t> 8, might not be fast enough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65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72C21-20DC-F07A-EE07-41DD40421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E4C073-2F69-8ADE-5FC1-F173F03A0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0497CC-15FD-8FDF-9795-45E3DEE9ED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Predicting latency for the next packet is ideal</a:t>
            </a:r>
            <a:br>
              <a:rPr lang="en-US" dirty="0"/>
            </a:br>
            <a:endParaRPr lang="en-US" dirty="0"/>
          </a:p>
          <a:p>
            <a:r>
              <a:rPr lang="en-US" dirty="0"/>
              <a:t>Prediction may not be made in time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Make prediction for the future batch of packets</a:t>
            </a:r>
            <a:br>
              <a:rPr lang="en-US" dirty="0"/>
            </a:br>
            <a:endParaRPr lang="en-US" dirty="0"/>
          </a:p>
          <a:p>
            <a:r>
              <a:rPr lang="en-US" dirty="0"/>
              <a:t>There is a trade-off : Batch size vs quality, highest quality at BS = 1 but slow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we can predict within </a:t>
            </a:r>
            <a:r>
              <a:rPr lang="en-IN" dirty="0"/>
              <a:t>200−400 µs which allows us to support link speeds </a:t>
            </a:r>
            <a:r>
              <a:rPr lang="en-IN" dirty="0" err="1"/>
              <a:t>upto</a:t>
            </a:r>
            <a:r>
              <a:rPr lang="en-IN" dirty="0"/>
              <a:t> 200Mbps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53134-0417-25DF-F00F-A7817EE522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264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L4S deployments being rolled out across several leading Telecom vendors</a:t>
            </a:r>
          </a:p>
          <a:p>
            <a:endParaRPr lang="en-US" dirty="0"/>
          </a:p>
          <a:p>
            <a:r>
              <a:rPr lang="en-US" dirty="0"/>
              <a:t>Promising case of L4S in production networks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62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If SwiftQueue has not received enough recent acknowledgments (ACKs) for the previously sent out packets, it may not select the queue correctly</a:t>
            </a:r>
          </a:p>
          <a:p>
            <a:r>
              <a:rPr lang="en-IN" dirty="0"/>
              <a:t> as it does not have the most recent network state information.</a:t>
            </a:r>
            <a:br>
              <a:rPr lang="en-IN" dirty="0"/>
            </a:br>
            <a:br>
              <a:rPr lang="en-IN" dirty="0"/>
            </a:br>
            <a:r>
              <a:rPr lang="en-IN" dirty="0"/>
              <a:t>Use </a:t>
            </a:r>
            <a:r>
              <a:rPr lang="en-IN" dirty="0" err="1"/>
              <a:t>UnACKed</a:t>
            </a:r>
            <a:r>
              <a:rPr lang="en-IN" dirty="0"/>
              <a:t> packets which have their queue selection decided in order to decide if the next packet is in which queue</a:t>
            </a:r>
            <a:br>
              <a:rPr lang="en-IN" dirty="0"/>
            </a:br>
            <a:br>
              <a:rPr lang="en-IN" dirty="0"/>
            </a:br>
            <a:r>
              <a:rPr lang="en-IN" dirty="0"/>
              <a:t>Use packets 6,7,8 to predict future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591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collect traces from two endpoints , </a:t>
            </a:r>
            <a:r>
              <a:rPr lang="en-US" dirty="0" err="1"/>
              <a:t>wifi</a:t>
            </a:r>
            <a:r>
              <a:rPr lang="en-US" dirty="0"/>
              <a:t> and web, across two applications of video and browser.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Train on 5 min, evaluate on every next 5 min </a:t>
            </a:r>
            <a:br>
              <a:rPr lang="en-US" dirty="0"/>
            </a:br>
            <a:endParaRPr lang="en-US" dirty="0"/>
          </a:p>
          <a:p>
            <a:r>
              <a:rPr lang="en-US" dirty="0"/>
              <a:t>At every 5 min interval, fine-tune on the previous 1 minute of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057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evaluate the L4S set, we use an NS3 simulation.</a:t>
            </a:r>
          </a:p>
          <a:p>
            <a:endParaRPr lang="en-US" dirty="0"/>
          </a:p>
          <a:p>
            <a:r>
              <a:rPr lang="en-US" dirty="0"/>
              <a:t>6 L4S, 4 Classic, 10 L4S cross traffic at Router</a:t>
            </a:r>
          </a:p>
          <a:p>
            <a:r>
              <a:rPr lang="en-US" dirty="0"/>
              <a:t>100 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bps link, 20 ms link delay</a:t>
            </a:r>
          </a:p>
          <a:p>
            <a:r>
              <a:rPr lang="en-US" dirty="0"/>
              <a:t>Classic flows run TCP Cubic</a:t>
            </a:r>
          </a:p>
          <a:p>
            <a:endParaRPr lang="en-US" dirty="0"/>
          </a:p>
          <a:p>
            <a:r>
              <a:rPr lang="en-US" dirty="0"/>
              <a:t>SwiftQueue’s Transformer sees all flows at Sender 1, focuses on reducing tail latency for those L4S flows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03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744CC-AD95-0D05-FC2C-B5EBC4D27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891BAC-43C0-2EBD-FF08-ABBE52426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B92D3E-44EA-0F7B-8695-9564A7894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Result on video_wifi trace, more results in the paper.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Precision and recall for predicting sharp latency changes</a:t>
            </a:r>
          </a:p>
          <a:p>
            <a:endParaRPr lang="en-US" dirty="0"/>
          </a:p>
          <a:p>
            <a:r>
              <a:rPr lang="en-US" dirty="0"/>
              <a:t>Introduce axis and baselines.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Takeway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83A9E-6AB4-4922-C92A-2F135BF979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208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C8ED8-6319-C7C1-BF0E-D03AE2611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BB3C7C-9455-E89F-D5ED-4615B6851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69CED3-3A2E-A572-F477-900BE5C13D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Tail latency reduction based on per-packet queue selection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4BE90-FAEB-BA84-3790-24D4891C5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320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Batch size reduces performance but increases prediction speed, hence it is a tradeoff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Best prediction quality is at batch size 1 but that is slow.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We found 8 to be optimal across our workloads.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644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this very quickly if pressed for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80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B62E2-2F61-BAF1-8800-B26A96FA6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A506B6-973E-8503-87F6-3E5B658737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6FA6E-BF2C-263F-D7FB-D4A40DF29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give a quick background on L4S</a:t>
            </a:r>
            <a:br>
              <a:rPr lang="en-US" dirty="0"/>
            </a:br>
            <a:endParaRPr lang="en-US" dirty="0"/>
          </a:p>
          <a:p>
            <a:r>
              <a:rPr lang="en-US" dirty="0"/>
              <a:t>L4S uses the ECN bit in the IP header to decide the queue.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2A0F7-56DC-D648-A54F-7D9C2F196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38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look at the a classic L4S setup.</a:t>
            </a:r>
          </a:p>
          <a:p>
            <a:br>
              <a:rPr lang="en-US" dirty="0"/>
            </a:br>
            <a:r>
              <a:rPr lang="en-US" dirty="0"/>
              <a:t>Orange packets always in Queue 1.</a:t>
            </a:r>
          </a:p>
          <a:p>
            <a:endParaRPr lang="en-US" dirty="0"/>
          </a:p>
          <a:p>
            <a:r>
              <a:rPr lang="en-US" dirty="0"/>
              <a:t>Blue packets always in Queue 2.</a:t>
            </a:r>
          </a:p>
          <a:p>
            <a:endParaRPr lang="en-US" dirty="0"/>
          </a:p>
          <a:p>
            <a:r>
              <a:rPr lang="en-US" dirty="0"/>
              <a:t>These decisions are made at the sender and are static.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44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0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Consider the following case –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In standard L4S, all packets of the flow have the same marking.</a:t>
            </a:r>
            <a:br>
              <a:rPr lang="en-US" dirty="0"/>
            </a:br>
            <a:r>
              <a:rPr lang="en-US" dirty="0"/>
              <a:t>All orange packets will be sent to Queue 1 and can cause queueing delays.</a:t>
            </a:r>
          </a:p>
          <a:p>
            <a:endParaRPr lang="en-US" dirty="0"/>
          </a:p>
          <a:p>
            <a:r>
              <a:rPr lang="en-US" dirty="0"/>
              <a:t>We don’t directly see the queue but what if we could predict the latency before sending the packet?</a:t>
            </a:r>
          </a:p>
          <a:p>
            <a:endParaRPr lang="en-US" dirty="0"/>
          </a:p>
          <a:p>
            <a:r>
              <a:rPr lang="en-US" dirty="0"/>
              <a:t>In that case, we indirectly know if the packet will experience high latency in a queue.</a:t>
            </a:r>
          </a:p>
          <a:p>
            <a:endParaRPr lang="en-US" dirty="0"/>
          </a:p>
          <a:p>
            <a:r>
              <a:rPr lang="en-US" dirty="0"/>
              <a:t>Now, we can choose to put it in the other queue.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6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have a model to predict latency reliably, we can make queuing decisions at the packet level at the sender.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05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Combination of packets from TCP streams, which react to other TCP streams.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Interaction of packets across flows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care about predicting tail events (latency spike or drop) to reduce latency, not the average case value of the latency. Prediction of the average latency value does not help.</a:t>
            </a:r>
          </a:p>
          <a:p>
            <a:br>
              <a:rPr lang="en-US" dirty="0"/>
            </a:br>
            <a:r>
              <a:rPr lang="en-US" dirty="0"/>
              <a:t>ARIMA models and classic ML models have both failed at predicting localized sharp 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73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CDFBE-901B-CA71-2356-D84F4751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9681A1-1CAA-4FEE-CA23-85559992F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8EAF0F-D5AD-743E-30CE-E02E0BF9E3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 how do we learn to predict packet latency values?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Let us look at an example and consider a packet sequence.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Two values to predict in a TCP flow, one with a spike, one without, using past history.</a:t>
            </a:r>
            <a:br>
              <a:rPr lang="en-US" dirty="0"/>
            </a:b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feed it into a model which could learn this.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Now we look at the </a:t>
            </a:r>
            <a:r>
              <a:rPr lang="en-US" dirty="0" err="1"/>
              <a:t>tSNE</a:t>
            </a:r>
            <a:r>
              <a:rPr lang="en-US" dirty="0"/>
              <a:t> visualization of the outputs by the model's intermediate layer!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We see that the latent features of the high-latency prediction is very well separated from the features of the low-latency prediction.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So there is a model which can learn this, can you guess which model? &lt;Pause here&gt;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It is a Transformer!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BE2726-35AF-162D-624B-F0ECC5CA8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791BA-5A85-2E4B-AB39-49C39F8C66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70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1566A-8781-6470-AF15-4CEAB5C95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AF21D-8738-2DA7-38A3-89B589DD3A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D52BB-4FFE-5B9C-1386-EE37D186A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0653-4F7C-9144-BEBE-1A121DF7A2CD}" type="datetime1">
              <a:rPr lang="en-IN" smtClean="0"/>
              <a:t>10/02/26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BEA6A-D002-B77A-B9E1-52D1DC800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EFBE9-86D3-38A5-75BB-1E84C9D6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41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747C1-5FB0-2B7F-1D53-2292F7A56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2A5A5-DAB8-FC22-5948-BAB2E6FBB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3983D-93DB-CCD0-575E-6F005D7BD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30C-540F-8F4F-949E-9E79FA0B37FD}" type="datetime1">
              <a:rPr lang="en-IN" smtClean="0"/>
              <a:t>10/02/26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09BBB-897C-CB06-4523-BF1F677EF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4EFA9-AE1E-4449-3FB8-DD26EC7B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2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570E9E-A2E9-03B7-6E08-E7261E920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1CBE24-369D-DFA9-C997-A962493AA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48150-6378-0C0D-E723-15735CD92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2F32-B804-1B4C-9DA2-9B9A11A56BF3}" type="datetime1">
              <a:rPr lang="en-IN" smtClean="0"/>
              <a:t>10/02/26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D1562-C51B-04B4-E44F-210C307FD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E28A9-7774-6ACD-FA62-85D7B7AB5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6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924DB-C4BF-D518-7815-3525E2119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A4D17-5E56-C703-FA25-5D87ED061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FC5DE-C54E-7F5C-56BA-A9E00D97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01F9-E1BE-B44D-9FE5-8C6DCEE3613E}" type="datetime1">
              <a:rPr lang="en-IN" smtClean="0"/>
              <a:t>10/02/26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4DE17-2F30-2D85-D07E-0614EA12A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AD8B1-448F-E885-9C5A-5ECC75BA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0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B18B4-8F68-60D5-0A65-9895CEF9B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E6E0A-02A6-6431-45CC-9CAD48B83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EFB16-D24A-0A92-2516-F4D2D2077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AAC7-1946-B848-894A-3FD01B824A87}" type="datetime1">
              <a:rPr lang="en-IN" smtClean="0"/>
              <a:t>10/02/26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07A6E-3244-0A30-ED43-5733E843F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6FE70-6BE3-65EA-19A8-C2B4BB134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26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3B0EA-9243-2334-6460-8CBF0DA8D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1821C-D5BE-8663-E68A-C45302A3D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96045-AD8E-1103-AF83-69121F295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4B6ADA-A53F-8D2C-17BA-8D2D89461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035E-336E-E449-98AD-AD86E0D29901}" type="datetime1">
              <a:rPr lang="en-IN" smtClean="0"/>
              <a:t>10/02/26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1A14F2-45D5-4EC1-C94D-A44946499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55FF7-59E7-8B54-D756-D9E52B17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3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7B76-D835-961E-7658-8B1FC00B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23BA1-E81F-9ECA-AD0F-0506A85C1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2C77D1-5356-D0BE-8CB8-11B58D941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85D4BD-37A8-11F6-22A6-0B1D21C92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724D41-106D-E05D-1C93-C86051443A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B0B22D-DE4D-DEE6-A20F-73B02B63E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E9A3F-074A-504B-88CB-2EFA067C1BD8}" type="datetime1">
              <a:rPr lang="en-IN" smtClean="0"/>
              <a:t>10/02/26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7A80A2-FDAA-6926-3790-AAB1259CC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024A8E-5680-B7C4-B35A-0CCB3564F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76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BAC2C-330F-4390-E453-EC42C6428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378E19-5DD6-A17A-3924-4D2723E2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1A62-8A4F-9A45-9F0E-502764170A78}" type="datetime1">
              <a:rPr lang="en-IN" smtClean="0"/>
              <a:t>10/02/26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FADCD2-BD85-3FA3-7BF1-6360AAC3B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97FB1A-8433-545E-CD67-873002847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3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CCC593-D1AD-A01B-F87B-A4A4458CC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DFA5-D3B2-AE40-BB52-B62F694D1151}" type="datetime1">
              <a:rPr lang="en-IN" smtClean="0"/>
              <a:t>10/02/26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92D8DD-6AB6-0BD2-00C3-2D18744C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8198B5-E6F9-1C87-C53B-E0EBE7AC5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1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41B13-812D-C1D0-CDE3-58D988E7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3183B-9FF9-446A-CCB5-540BCF583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E6A79-D8BA-CE88-0F65-EFA6731EC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4CB19-533F-D26B-DCAA-7F41D834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C01B-8DAA-E34E-87CF-7BEA2547DD9B}" type="datetime1">
              <a:rPr lang="en-IN" smtClean="0"/>
              <a:t>10/02/26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BC9719-F4CB-7F22-955B-38673155E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35C9D-0B07-DADE-237C-DADA3DD9F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5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D1A4E-1857-AD80-AC46-4A59BD9F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79A637-2859-C4E0-FED6-8F1F604AB6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899C4-A820-8B2A-8F44-C0D9A94B2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A67583-4C6C-6E1D-3F91-99ED9592A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0C965-E1C5-3641-BAE3-6A58BB839B03}" type="datetime1">
              <a:rPr lang="en-IN" smtClean="0"/>
              <a:t>10/02/26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FF7E61-F79D-5785-ED86-3B96A6A87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0DFEAB-A93B-9176-5F49-DD6AEBE9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153510-D435-FF1B-FEB9-EDD527C55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2A76A-98FF-10BD-3639-86EC5DEDF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91867-DB31-879C-75BE-8EEB7C9C61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D43EE4-BFC7-274E-9795-4B77BAA1D10C}" type="datetime1">
              <a:rPr lang="en-IN" smtClean="0"/>
              <a:t>10/02/26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0EA2C-01CE-0145-706F-15E8CB24F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48FBA-5CD2-CCAD-38CB-5FBC9A735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3301F2-5F73-8048-93F9-DE43C23CE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2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9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22BC3-5821-46B6-4CC8-331D759688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1041400"/>
            <a:ext cx="11236037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SwiftQueue: </a:t>
            </a:r>
            <a:r>
              <a:rPr lang="en-IN" i="0" dirty="0">
                <a:solidFill>
                  <a:srgbClr val="000000"/>
                </a:solidFill>
                <a:effectLst/>
              </a:rPr>
              <a:t>Optimizing Low-Latency Applications with Swift Packet Queuing</a:t>
            </a:r>
            <a:br>
              <a:rPr lang="en-IN" i="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</a:br>
            <a:r>
              <a:rPr lang="en-IN" sz="420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(NINeS’26)</a:t>
            </a:r>
            <a:endParaRPr lang="en-US" sz="4200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86D96E-2F8F-3691-42A4-101590F43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5617" y="4373510"/>
            <a:ext cx="9144000" cy="697254"/>
          </a:xfrm>
        </p:spPr>
        <p:txBody>
          <a:bodyPr/>
          <a:lstStyle/>
          <a:p>
            <a:r>
              <a:rPr lang="en-US" b="1" dirty="0"/>
              <a:t>Siddhant Ray, </a:t>
            </a:r>
            <a:r>
              <a:rPr lang="en-US" dirty="0"/>
              <a:t>Xi Jiang, Jack Luo, Nick Feamster, Junchen Jiang</a:t>
            </a:r>
            <a:endParaRPr lang="en-US" b="1" dirty="0"/>
          </a:p>
          <a:p>
            <a:endParaRPr lang="en-US" dirty="0"/>
          </a:p>
        </p:txBody>
      </p:sp>
      <p:pic>
        <p:nvPicPr>
          <p:cNvPr id="5" name="Picture 8" descr="University of Chicago Logo and symbol, meaning, history, PNG ...">
            <a:extLst>
              <a:ext uri="{FF2B5EF4-FFF2-40B4-BE49-F238E27FC236}">
                <a16:creationId xmlns:a16="http://schemas.microsoft.com/office/drawing/2014/main" id="{01E456C0-5149-1DA6-429B-A70F5E4B45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27" b="25295"/>
          <a:stretch>
            <a:fillRect/>
          </a:stretch>
        </p:blipFill>
        <p:spPr bwMode="auto">
          <a:xfrm>
            <a:off x="4523681" y="6029272"/>
            <a:ext cx="3144637" cy="82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226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D8CC3-61C9-134E-F700-90A285613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BCEA8A-9FDB-F76B-9E81-290390336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317"/>
          <a:stretch/>
        </p:blipFill>
        <p:spPr>
          <a:xfrm>
            <a:off x="2010226" y="96226"/>
            <a:ext cx="7772400" cy="3142846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D803EB3-A818-B790-F9FE-6C27CDF1C483}"/>
              </a:ext>
            </a:extLst>
          </p:cNvPr>
          <p:cNvSpPr/>
          <p:nvPr/>
        </p:nvSpPr>
        <p:spPr>
          <a:xfrm>
            <a:off x="2923953" y="2011010"/>
            <a:ext cx="1871331" cy="552893"/>
          </a:xfrm>
          <a:prstGeom prst="roundRect">
            <a:avLst/>
          </a:prstGeom>
          <a:noFill/>
          <a:ln w="41275">
            <a:solidFill>
              <a:srgbClr val="FFA5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E04577B-0611-BAB1-6F57-C7BA2087CE59}"/>
              </a:ext>
            </a:extLst>
          </p:cNvPr>
          <p:cNvSpPr/>
          <p:nvPr/>
        </p:nvSpPr>
        <p:spPr>
          <a:xfrm>
            <a:off x="5330456" y="1954549"/>
            <a:ext cx="1871331" cy="552893"/>
          </a:xfrm>
          <a:prstGeom prst="roundRect">
            <a:avLst/>
          </a:prstGeom>
          <a:noFill/>
          <a:ln w="41275">
            <a:solidFill>
              <a:srgbClr val="1E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C0B59A8-2730-8018-9AC8-3981FD305F03}"/>
              </a:ext>
            </a:extLst>
          </p:cNvPr>
          <p:cNvCxnSpPr>
            <a:cxnSpLocks/>
          </p:cNvCxnSpPr>
          <p:nvPr/>
        </p:nvCxnSpPr>
        <p:spPr>
          <a:xfrm flipH="1">
            <a:off x="4880345" y="1487549"/>
            <a:ext cx="87715" cy="629788"/>
          </a:xfrm>
          <a:prstGeom prst="straightConnector1">
            <a:avLst/>
          </a:prstGeom>
          <a:ln w="25400">
            <a:solidFill>
              <a:srgbClr val="FFA5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DBA71DC-2B91-83FA-9000-CA631B56059A}"/>
              </a:ext>
            </a:extLst>
          </p:cNvPr>
          <p:cNvSpPr txBox="1"/>
          <p:nvPr/>
        </p:nvSpPr>
        <p:spPr>
          <a:xfrm>
            <a:off x="4093881" y="1180637"/>
            <a:ext cx="1802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A500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Value to predict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EF35135-2D74-FB9D-12E1-352AED701C96}"/>
              </a:ext>
            </a:extLst>
          </p:cNvPr>
          <p:cNvCxnSpPr>
            <a:cxnSpLocks/>
          </p:cNvCxnSpPr>
          <p:nvPr/>
        </p:nvCxnSpPr>
        <p:spPr>
          <a:xfrm flipV="1">
            <a:off x="6592186" y="639412"/>
            <a:ext cx="478465" cy="33776"/>
          </a:xfrm>
          <a:prstGeom prst="straightConnector1">
            <a:avLst/>
          </a:prstGeom>
          <a:ln w="25400">
            <a:solidFill>
              <a:srgbClr val="1E00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BB296B9-74A8-F5B2-0402-5434DEA9F5AC}"/>
              </a:ext>
            </a:extLst>
          </p:cNvPr>
          <p:cNvSpPr txBox="1"/>
          <p:nvPr/>
        </p:nvSpPr>
        <p:spPr>
          <a:xfrm>
            <a:off x="4830817" y="503911"/>
            <a:ext cx="20319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1E00FF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Value to predict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6477ED-17AE-023F-2EEA-2C0CFC3A5171}"/>
              </a:ext>
            </a:extLst>
          </p:cNvPr>
          <p:cNvSpPr txBox="1"/>
          <p:nvPr/>
        </p:nvSpPr>
        <p:spPr>
          <a:xfrm>
            <a:off x="3019646" y="1672456"/>
            <a:ext cx="19484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A500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Predictor input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BEE19F-1051-D9A3-C7D0-377A32DD1C81}"/>
              </a:ext>
            </a:extLst>
          </p:cNvPr>
          <p:cNvSpPr txBox="1"/>
          <p:nvPr/>
        </p:nvSpPr>
        <p:spPr>
          <a:xfrm>
            <a:off x="5330456" y="1625047"/>
            <a:ext cx="17463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1E00FF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Predictor input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D6C01F-602F-6161-C088-31F33EFB69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011"/>
          <a:stretch/>
        </p:blipFill>
        <p:spPr>
          <a:xfrm>
            <a:off x="2095287" y="3978731"/>
            <a:ext cx="7772400" cy="28398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590C2D-C301-CD77-B6CD-AB858CE5CBCF}"/>
              </a:ext>
            </a:extLst>
          </p:cNvPr>
          <p:cNvSpPr txBox="1"/>
          <p:nvPr/>
        </p:nvSpPr>
        <p:spPr>
          <a:xfrm>
            <a:off x="2783907" y="4366594"/>
            <a:ext cx="26199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E00FF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Latent features of </a:t>
            </a:r>
          </a:p>
          <a:p>
            <a:pPr algn="ctr"/>
            <a:r>
              <a:rPr lang="en-US" sz="1600" dirty="0">
                <a:solidFill>
                  <a:srgbClr val="1E00FF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high-latency prediction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6F27F2-CBFC-EC39-623C-D68A42C1C87B}"/>
              </a:ext>
            </a:extLst>
          </p:cNvPr>
          <p:cNvSpPr txBox="1"/>
          <p:nvPr/>
        </p:nvSpPr>
        <p:spPr>
          <a:xfrm>
            <a:off x="7201787" y="5106251"/>
            <a:ext cx="29639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FFA500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Latent features of </a:t>
            </a:r>
          </a:p>
          <a:p>
            <a:pPr algn="ctr"/>
            <a:r>
              <a:rPr lang="en-US" sz="1600" dirty="0">
                <a:solidFill>
                  <a:srgbClr val="FFA500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low-latency prediction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DBF6C78-863B-E56E-C231-B4F7A024FC99}"/>
              </a:ext>
            </a:extLst>
          </p:cNvPr>
          <p:cNvSpPr/>
          <p:nvPr/>
        </p:nvSpPr>
        <p:spPr>
          <a:xfrm>
            <a:off x="2923953" y="3221290"/>
            <a:ext cx="4359344" cy="51036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4239BBE-5B6B-2C30-8BBB-9CBACCED2A78}"/>
              </a:ext>
            </a:extLst>
          </p:cNvPr>
          <p:cNvCxnSpPr>
            <a:cxnSpLocks/>
          </p:cNvCxnSpPr>
          <p:nvPr/>
        </p:nvCxnSpPr>
        <p:spPr>
          <a:xfrm>
            <a:off x="3850758" y="2585830"/>
            <a:ext cx="0" cy="635460"/>
          </a:xfrm>
          <a:prstGeom prst="straightConnector1">
            <a:avLst/>
          </a:prstGeom>
          <a:ln w="25400">
            <a:solidFill>
              <a:srgbClr val="FFA5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078783-F579-6145-9A19-BAFD6E1642BC}"/>
              </a:ext>
            </a:extLst>
          </p:cNvPr>
          <p:cNvCxnSpPr>
            <a:cxnSpLocks/>
          </p:cNvCxnSpPr>
          <p:nvPr/>
        </p:nvCxnSpPr>
        <p:spPr>
          <a:xfrm>
            <a:off x="6270995" y="2537897"/>
            <a:ext cx="0" cy="683393"/>
          </a:xfrm>
          <a:prstGeom prst="straightConnector1">
            <a:avLst/>
          </a:prstGeom>
          <a:ln w="25400">
            <a:solidFill>
              <a:srgbClr val="1E00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A9A92EB-B11A-C0E4-54B1-BF2F48A58A12}"/>
              </a:ext>
            </a:extLst>
          </p:cNvPr>
          <p:cNvCxnSpPr>
            <a:cxnSpLocks/>
          </p:cNvCxnSpPr>
          <p:nvPr/>
        </p:nvCxnSpPr>
        <p:spPr>
          <a:xfrm>
            <a:off x="3732028" y="3774183"/>
            <a:ext cx="4338084" cy="2254477"/>
          </a:xfrm>
          <a:prstGeom prst="straightConnector1">
            <a:avLst/>
          </a:prstGeom>
          <a:ln w="25400">
            <a:solidFill>
              <a:srgbClr val="FFA5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6981777-6A54-3839-749F-DFF781C6E545}"/>
              </a:ext>
            </a:extLst>
          </p:cNvPr>
          <p:cNvCxnSpPr>
            <a:cxnSpLocks/>
          </p:cNvCxnSpPr>
          <p:nvPr/>
        </p:nvCxnSpPr>
        <p:spPr>
          <a:xfrm flipH="1">
            <a:off x="3391786" y="3774183"/>
            <a:ext cx="2811869" cy="404412"/>
          </a:xfrm>
          <a:prstGeom prst="straightConnector1">
            <a:avLst/>
          </a:prstGeom>
          <a:ln w="25400">
            <a:solidFill>
              <a:srgbClr val="1E00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6A13932-343F-EE76-B3E3-62215F54435E}"/>
              </a:ext>
            </a:extLst>
          </p:cNvPr>
          <p:cNvSpPr txBox="1"/>
          <p:nvPr/>
        </p:nvSpPr>
        <p:spPr>
          <a:xfrm>
            <a:off x="2918195" y="5561793"/>
            <a:ext cx="4152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t-SNE 2D visualization of</a:t>
            </a:r>
          </a:p>
          <a:p>
            <a:r>
              <a:rPr lang="en-US" sz="16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model’s intermediate layer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65DD3B-0217-5567-2315-543D039A4EBD}"/>
              </a:ext>
            </a:extLst>
          </p:cNvPr>
          <p:cNvSpPr txBox="1"/>
          <p:nvPr/>
        </p:nvSpPr>
        <p:spPr>
          <a:xfrm>
            <a:off x="7974759" y="3014806"/>
            <a:ext cx="3702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Transformer maps different latency inputs to different  positions in the feature’s latent space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99B72F-0473-83FF-51BD-FC7FBB4B6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10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2F9B5D-F33E-E9A0-AB52-638F83CC4BC4}"/>
              </a:ext>
            </a:extLst>
          </p:cNvPr>
          <p:cNvSpPr txBox="1"/>
          <p:nvPr/>
        </p:nvSpPr>
        <p:spPr>
          <a:xfrm>
            <a:off x="4139625" y="3296368"/>
            <a:ext cx="2096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Transformer Model </a:t>
            </a:r>
          </a:p>
        </p:txBody>
      </p:sp>
    </p:spTree>
    <p:extLst>
      <p:ext uri="{BB962C8B-B14F-4D97-AF65-F5344CB8AC3E}">
        <p14:creationId xmlns:p14="http://schemas.microsoft.com/office/powerpoint/2010/main" val="107879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9" grpId="0"/>
      <p:bldP spid="26" grpId="0"/>
      <p:bldP spid="31" grpId="0"/>
      <p:bldP spid="34" grpId="0"/>
      <p:bldP spid="3" grpId="0"/>
      <p:bldP spid="5" grpId="0"/>
      <p:bldP spid="6" grpId="0" animBg="1"/>
      <p:bldP spid="4" grpId="0"/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67E6E-BA11-2EE1-F3F1-DBFB42E1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Gamechanger: Transformer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E7C9E-A459-1B9C-BF13-10512604B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Transformers are expressive models for time-series predictions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Uses 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Attention mechanism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capture complex temporal patterns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</a:t>
            </a:r>
            <a:r>
              <a:rPr lang="en-US" i="1" dirty="0"/>
              <a:t> Attention </a:t>
            </a:r>
            <a:r>
              <a:rPr lang="en-US" dirty="0"/>
              <a:t>mechanism</a:t>
            </a:r>
            <a:r>
              <a:rPr lang="en-US" i="1" dirty="0"/>
              <a:t> </a:t>
            </a:r>
            <a:r>
              <a:rPr lang="en-US" dirty="0"/>
              <a:t>enables greater memorization from past learnt interactions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Other deep learning models (e.g., LSTMs) suffer from vanishing gradients</a:t>
            </a:r>
          </a:p>
          <a:p>
            <a:pPr lvl="1"/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/>
              <a:t>Attention can be parallelized (no need to process in sequence)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Reduces training and inference time while maintaining accuracy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CA72E-307E-CEED-061A-A6D8CF238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4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65375-E132-492A-D2F7-569DADD55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 latency values have learnable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DDEA5-451C-E336-F797-6F75B58F6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Learnable network signals embedded in the past packet latencies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Packet interaction from flows using certain CC logic can result in learnable latency patterns (e.g., queue buildup and back-off in TCP Cubic). </a:t>
            </a:r>
          </a:p>
          <a:p>
            <a:r>
              <a:rPr lang="en-US" dirty="0"/>
              <a:t>Some latency variations are unpredictable (exogeneous factors)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E.g. User clicks, link failures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 model can learn these, so we don’t focus on those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2FA70-89F3-F52D-1638-23B7E0391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7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F126D-C1D1-F831-07A0-E9BF998B5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E6CA0-A431-7D54-9386-2E5C6F22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SwiftQueue: Queue selection with packet level latency prediction</a:t>
            </a:r>
          </a:p>
        </p:txBody>
      </p:sp>
      <p:pic>
        <p:nvPicPr>
          <p:cNvPr id="47" name="Graphic 46" descr="Laptop with solid fill">
            <a:extLst>
              <a:ext uri="{FF2B5EF4-FFF2-40B4-BE49-F238E27FC236}">
                <a16:creationId xmlns:a16="http://schemas.microsoft.com/office/drawing/2014/main" id="{2B48917E-27F0-E4FE-80C6-1D2C606C0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6558" y="4799520"/>
            <a:ext cx="1404817" cy="140481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9ED9CB72-B78D-62C9-2B1D-EC480AEAD9D6}"/>
              </a:ext>
            </a:extLst>
          </p:cNvPr>
          <p:cNvSpPr/>
          <p:nvPr/>
        </p:nvSpPr>
        <p:spPr>
          <a:xfrm>
            <a:off x="6550581" y="5436708"/>
            <a:ext cx="430263" cy="2985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91B9B16-6614-95DA-2E09-AC294BAE192A}"/>
              </a:ext>
            </a:extLst>
          </p:cNvPr>
          <p:cNvSpPr/>
          <p:nvPr/>
        </p:nvSpPr>
        <p:spPr>
          <a:xfrm>
            <a:off x="5939893" y="5436708"/>
            <a:ext cx="430263" cy="2985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2561597-1A31-85B2-D684-734F3FAEA662}"/>
              </a:ext>
            </a:extLst>
          </p:cNvPr>
          <p:cNvSpPr/>
          <p:nvPr/>
        </p:nvSpPr>
        <p:spPr>
          <a:xfrm>
            <a:off x="7161269" y="5436708"/>
            <a:ext cx="430263" cy="2985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Graphic 65" descr="Server with solid fill">
            <a:extLst>
              <a:ext uri="{FF2B5EF4-FFF2-40B4-BE49-F238E27FC236}">
                <a16:creationId xmlns:a16="http://schemas.microsoft.com/office/drawing/2014/main" id="{70FD06E8-19DA-B915-9110-5C8719DE5C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7998" y="5088210"/>
            <a:ext cx="914400" cy="800988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80DDE1C-5F8A-8C1E-1A9A-0442E9C03B4D}"/>
              </a:ext>
            </a:extLst>
          </p:cNvPr>
          <p:cNvSpPr txBox="1"/>
          <p:nvPr/>
        </p:nvSpPr>
        <p:spPr>
          <a:xfrm>
            <a:off x="8610600" y="5242867"/>
            <a:ext cx="191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L4S-enabled router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F4FC62A-5216-13FF-5E7A-055BBE2A03A3}"/>
              </a:ext>
            </a:extLst>
          </p:cNvPr>
          <p:cNvCxnSpPr>
            <a:cxnSpLocks/>
          </p:cNvCxnSpPr>
          <p:nvPr/>
        </p:nvCxnSpPr>
        <p:spPr>
          <a:xfrm>
            <a:off x="5682150" y="5585387"/>
            <a:ext cx="2285848" cy="0"/>
          </a:xfrm>
          <a:prstGeom prst="line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AA572B6B-1486-D9B4-448F-FFEDA638DE30}"/>
              </a:ext>
            </a:extLst>
          </p:cNvPr>
          <p:cNvSpPr/>
          <p:nvPr/>
        </p:nvSpPr>
        <p:spPr>
          <a:xfrm>
            <a:off x="2382079" y="2000556"/>
            <a:ext cx="6228521" cy="2126246"/>
          </a:xfrm>
          <a:prstGeom prst="round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5DA6DDE-DDAE-E796-98F1-C25DA620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13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B14FD0-554C-8244-FE69-EC5C583592FA}"/>
              </a:ext>
            </a:extLst>
          </p:cNvPr>
          <p:cNvSpPr txBox="1"/>
          <p:nvPr/>
        </p:nvSpPr>
        <p:spPr>
          <a:xfrm>
            <a:off x="5634258" y="3615536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Queue selection logic</a:t>
            </a:r>
          </a:p>
        </p:txBody>
      </p:sp>
      <p:pic>
        <p:nvPicPr>
          <p:cNvPr id="27" name="Picture 2" descr="Neural network - Free networking icons">
            <a:extLst>
              <a:ext uri="{FF2B5EF4-FFF2-40B4-BE49-F238E27FC236}">
                <a16:creationId xmlns:a16="http://schemas.microsoft.com/office/drawing/2014/main" id="{B71F607E-B3DC-CD72-A038-C91658848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890" y="2000556"/>
            <a:ext cx="1396327" cy="139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9073464-8513-C18B-C9BA-19E418FC0BD8}"/>
              </a:ext>
            </a:extLst>
          </p:cNvPr>
          <p:cNvSpPr txBox="1"/>
          <p:nvPr/>
        </p:nvSpPr>
        <p:spPr>
          <a:xfrm>
            <a:off x="2731352" y="3480473"/>
            <a:ext cx="274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Latency Prediction</a:t>
            </a:r>
          </a:p>
          <a:p>
            <a:pPr algn="ctr"/>
            <a:r>
              <a:rPr lang="en-US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Transformer</a:t>
            </a:r>
          </a:p>
        </p:txBody>
      </p:sp>
      <p:sp>
        <p:nvSpPr>
          <p:cNvPr id="30" name="Plus 29">
            <a:extLst>
              <a:ext uri="{FF2B5EF4-FFF2-40B4-BE49-F238E27FC236}">
                <a16:creationId xmlns:a16="http://schemas.microsoft.com/office/drawing/2014/main" id="{EFBE1FEA-5DC5-DB15-558B-1F51959CE77D}"/>
              </a:ext>
            </a:extLst>
          </p:cNvPr>
          <p:cNvSpPr/>
          <p:nvPr/>
        </p:nvSpPr>
        <p:spPr>
          <a:xfrm>
            <a:off x="5168684" y="2431516"/>
            <a:ext cx="862088" cy="782695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 descr="Cmd Terminal with solid fill">
            <a:extLst>
              <a:ext uri="{FF2B5EF4-FFF2-40B4-BE49-F238E27FC236}">
                <a16:creationId xmlns:a16="http://schemas.microsoft.com/office/drawing/2014/main" id="{DC70F9B1-3AF9-3C94-F1C4-3DB08BEB86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24218" y="2113578"/>
            <a:ext cx="1283305" cy="128330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DAC2D4E-6821-2D6A-B579-3F4231915704}"/>
              </a:ext>
            </a:extLst>
          </p:cNvPr>
          <p:cNvSpPr txBox="1"/>
          <p:nvPr/>
        </p:nvSpPr>
        <p:spPr>
          <a:xfrm>
            <a:off x="3797084" y="6082565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Sender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1CE7D6C-D887-1113-B2AF-B0E7E3808213}"/>
              </a:ext>
            </a:extLst>
          </p:cNvPr>
          <p:cNvCxnSpPr>
            <a:cxnSpLocks/>
          </p:cNvCxnSpPr>
          <p:nvPr/>
        </p:nvCxnSpPr>
        <p:spPr>
          <a:xfrm flipV="1">
            <a:off x="4813651" y="4201180"/>
            <a:ext cx="0" cy="755133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5CEEFC6-0C20-C830-8965-386F3EECC0E9}"/>
              </a:ext>
            </a:extLst>
          </p:cNvPr>
          <p:cNvCxnSpPr>
            <a:cxnSpLocks/>
          </p:cNvCxnSpPr>
          <p:nvPr/>
        </p:nvCxnSpPr>
        <p:spPr>
          <a:xfrm>
            <a:off x="5222365" y="4201180"/>
            <a:ext cx="0" cy="755133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34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67" grpId="0"/>
      <p:bldP spid="79" grpId="0" animBg="1"/>
      <p:bldP spid="26" grpId="0"/>
      <p:bldP spid="29" grpId="0"/>
      <p:bldP spid="30" grpId="0" animBg="1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8DB2B-0BAF-6494-097C-7942AE3A3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56A5D-8C49-F2A8-B04E-119AD656A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SwiftQueue: Training a Custom Transformer for latency prediction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117762-7A9B-E525-44A8-BFA7B9D3F7AE}"/>
              </a:ext>
            </a:extLst>
          </p:cNvPr>
          <p:cNvGrpSpPr/>
          <p:nvPr/>
        </p:nvGrpSpPr>
        <p:grpSpPr>
          <a:xfrm>
            <a:off x="2319130" y="2143905"/>
            <a:ext cx="7434470" cy="3561128"/>
            <a:chOff x="-830582" y="2165379"/>
            <a:chExt cx="7434470" cy="3561128"/>
          </a:xfrm>
        </p:grpSpPr>
        <p:pic>
          <p:nvPicPr>
            <p:cNvPr id="13" name="Picture 2" descr="Neural network - Free networking icons">
              <a:extLst>
                <a:ext uri="{FF2B5EF4-FFF2-40B4-BE49-F238E27FC236}">
                  <a16:creationId xmlns:a16="http://schemas.microsoft.com/office/drawing/2014/main" id="{577A6F6E-0ADC-CF53-9941-00E67E6E85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7541" y="2261854"/>
              <a:ext cx="928978" cy="928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62AAC3-AF0C-01C1-C9DD-F1EA8A3F7067}"/>
                </a:ext>
              </a:extLst>
            </p:cNvPr>
            <p:cNvSpPr txBox="1"/>
            <p:nvPr/>
          </p:nvSpPr>
          <p:spPr>
            <a:xfrm>
              <a:off x="-126657" y="3501169"/>
              <a:ext cx="2479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DEJAVU SANS" panose="020B0603030804020204" pitchFamily="34" charset="0"/>
                  <a:ea typeface="DEJAVU SANS" panose="020B0603030804020204" pitchFamily="34" charset="0"/>
                  <a:cs typeface="DEJAVU SANS" panose="020B0603030804020204" pitchFamily="34" charset="0"/>
                </a:rPr>
                <a:t>Model training or fine-tuning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760CE4-97C6-FC3C-A60E-C09CE954BE34}"/>
                </a:ext>
              </a:extLst>
            </p:cNvPr>
            <p:cNvSpPr txBox="1"/>
            <p:nvPr/>
          </p:nvSpPr>
          <p:spPr>
            <a:xfrm>
              <a:off x="2332110" y="5080176"/>
              <a:ext cx="35399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DEJAVU SANS" panose="020B0603030804020204" pitchFamily="34" charset="0"/>
                  <a:ea typeface="DEJAVU SANS" panose="020B0603030804020204" pitchFamily="34" charset="0"/>
                  <a:cs typeface="DEJAVU SANS" panose="020B0603030804020204" pitchFamily="34" charset="0"/>
                </a:rPr>
                <a:t>Recent measurements for model fine-tuning</a:t>
              </a: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5C8E3F2-FC13-C46C-B196-E77F126006C3}"/>
                </a:ext>
              </a:extLst>
            </p:cNvPr>
            <p:cNvSpPr/>
            <p:nvPr/>
          </p:nvSpPr>
          <p:spPr>
            <a:xfrm>
              <a:off x="2618668" y="3924572"/>
              <a:ext cx="2479791" cy="351741"/>
            </a:xfrm>
            <a:custGeom>
              <a:avLst/>
              <a:gdLst>
                <a:gd name="connsiteX0" fmla="*/ 3386294 w 3386294"/>
                <a:gd name="connsiteY0" fmla="*/ 20097 h 351741"/>
                <a:gd name="connsiteX1" fmla="*/ 1748413 w 3386294"/>
                <a:gd name="connsiteY1" fmla="*/ 351692 h 351741"/>
                <a:gd name="connsiteX2" fmla="*/ 0 w 3386294"/>
                <a:gd name="connsiteY2" fmla="*/ 0 h 351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6294" h="351741">
                  <a:moveTo>
                    <a:pt x="3386294" y="20097"/>
                  </a:moveTo>
                  <a:cubicBezTo>
                    <a:pt x="2849544" y="187569"/>
                    <a:pt x="2312795" y="355041"/>
                    <a:pt x="1748413" y="351692"/>
                  </a:cubicBezTo>
                  <a:cubicBezTo>
                    <a:pt x="1184031" y="348343"/>
                    <a:pt x="592015" y="174171"/>
                    <a:pt x="0" y="0"/>
                  </a:cubicBezTo>
                </a:path>
              </a:pathLst>
            </a:custGeom>
            <a:ln w="38100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Graphic 17" descr="Document with solid fill">
              <a:extLst>
                <a:ext uri="{FF2B5EF4-FFF2-40B4-BE49-F238E27FC236}">
                  <a16:creationId xmlns:a16="http://schemas.microsoft.com/office/drawing/2014/main" id="{D55C2A52-0CA9-DFA3-B326-E39F98A1C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3064" y="4260973"/>
              <a:ext cx="830997" cy="830997"/>
            </a:xfrm>
            <a:prstGeom prst="rect">
              <a:avLst/>
            </a:prstGeom>
          </p:spPr>
        </p:pic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A5CC200-720F-FDE4-163B-EE10DE70E302}"/>
                </a:ext>
              </a:extLst>
            </p:cNvPr>
            <p:cNvSpPr/>
            <p:nvPr/>
          </p:nvSpPr>
          <p:spPr>
            <a:xfrm rot="10800000">
              <a:off x="2642348" y="3287306"/>
              <a:ext cx="2479791" cy="351741"/>
            </a:xfrm>
            <a:custGeom>
              <a:avLst/>
              <a:gdLst>
                <a:gd name="connsiteX0" fmla="*/ 3386294 w 3386294"/>
                <a:gd name="connsiteY0" fmla="*/ 20097 h 351741"/>
                <a:gd name="connsiteX1" fmla="*/ 1748413 w 3386294"/>
                <a:gd name="connsiteY1" fmla="*/ 351692 h 351741"/>
                <a:gd name="connsiteX2" fmla="*/ 0 w 3386294"/>
                <a:gd name="connsiteY2" fmla="*/ 0 h 351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6294" h="351741">
                  <a:moveTo>
                    <a:pt x="3386294" y="20097"/>
                  </a:moveTo>
                  <a:cubicBezTo>
                    <a:pt x="2849544" y="187569"/>
                    <a:pt x="2312795" y="355041"/>
                    <a:pt x="1748413" y="351692"/>
                  </a:cubicBezTo>
                  <a:cubicBezTo>
                    <a:pt x="1184031" y="348343"/>
                    <a:pt x="592015" y="174171"/>
                    <a:pt x="0" y="0"/>
                  </a:cubicBezTo>
                </a:path>
              </a:pathLst>
            </a:custGeom>
            <a:ln w="38100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F93BC6-4A7E-DBD6-1804-D3B63121FF84}"/>
                </a:ext>
              </a:extLst>
            </p:cNvPr>
            <p:cNvSpPr txBox="1"/>
            <p:nvPr/>
          </p:nvSpPr>
          <p:spPr>
            <a:xfrm>
              <a:off x="1944620" y="2374141"/>
              <a:ext cx="18840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DEJAVU SANS" panose="020B0603030804020204" pitchFamily="34" charset="0"/>
                  <a:ea typeface="DEJAVU SANS" panose="020B0603030804020204" pitchFamily="34" charset="0"/>
                  <a:cs typeface="DEJAVU SANS" panose="020B0603030804020204" pitchFamily="34" charset="0"/>
                </a:rPr>
                <a:t>Transformer</a:t>
              </a:r>
            </a:p>
            <a:p>
              <a:pPr algn="ctr"/>
              <a:r>
                <a:rPr lang="en-US" dirty="0">
                  <a:latin typeface="DEJAVU SANS" panose="020B0603030804020204" pitchFamily="34" charset="0"/>
                  <a:ea typeface="DEJAVU SANS" panose="020B0603030804020204" pitchFamily="34" charset="0"/>
                  <a:cs typeface="DEJAVU SANS" panose="020B0603030804020204" pitchFamily="34" charset="0"/>
                </a:rPr>
                <a:t>Model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5C0FE11C-3270-5255-5862-6FF570B87212}"/>
                </a:ext>
              </a:extLst>
            </p:cNvPr>
            <p:cNvSpPr/>
            <p:nvPr/>
          </p:nvSpPr>
          <p:spPr>
            <a:xfrm>
              <a:off x="-830582" y="2165379"/>
              <a:ext cx="7434470" cy="3533883"/>
            </a:xfrm>
            <a:prstGeom prst="roundRect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5A4E0C06-56DA-B3F4-2950-E0F58C45CEE9}"/>
              </a:ext>
            </a:extLst>
          </p:cNvPr>
          <p:cNvSpPr/>
          <p:nvPr/>
        </p:nvSpPr>
        <p:spPr>
          <a:xfrm>
            <a:off x="7727883" y="2461969"/>
            <a:ext cx="1884065" cy="606056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Fast Fine-tuning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1B8328C6-A5ED-F32A-E004-FD3E958A68D2}"/>
              </a:ext>
            </a:extLst>
          </p:cNvPr>
          <p:cNvSpPr/>
          <p:nvPr/>
        </p:nvSpPr>
        <p:spPr>
          <a:xfrm>
            <a:off x="2926963" y="2508772"/>
            <a:ext cx="1884065" cy="606056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  <a:scene3d>
            <a:camera prst="orthographicFront">
              <a:rot lat="0" lon="10800000" rev="0"/>
            </a:camera>
            <a:lightRig rig="threePt" dir="t"/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Change-focused loss function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19F4BAE6-5605-559A-EACA-C395A0CF3633}"/>
              </a:ext>
            </a:extLst>
          </p:cNvPr>
          <p:cNvSpPr/>
          <p:nvPr/>
        </p:nvSpPr>
        <p:spPr>
          <a:xfrm>
            <a:off x="3210267" y="4394249"/>
            <a:ext cx="1884065" cy="606056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scene3d>
            <a:camera prst="orthographicFront">
              <a:rot lat="10800000" lon="10800000" rev="0"/>
            </a:camera>
            <a:lightRig rig="threePt" dir="t"/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Expressive input features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05F2F54-465F-3651-1F8C-CCCE8820D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6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5BB26-B962-44D3-9C4B-76405E087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C0EE3-FB73-FAE7-AC20-27730D4B3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Change-focused loss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860083-ED69-7808-A5B1-4F69DC3505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590423"/>
                <a:ext cx="10515600" cy="132556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𝐿𝑜𝑠𝑠𝐹𝑢𝑛𝑐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|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860083-ED69-7808-A5B1-4F69DC3505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590423"/>
                <a:ext cx="10515600" cy="1325564"/>
              </a:xfrm>
              <a:blipFill>
                <a:blip r:embed="rId3"/>
                <a:stretch>
                  <a:fillRect t="-227619" b="-3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48CB45-71F5-B39B-2573-696F254DCC09}"/>
                  </a:ext>
                </a:extLst>
              </p:cNvPr>
              <p:cNvSpPr txBox="1"/>
              <p:nvPr/>
            </p:nvSpPr>
            <p:spPr>
              <a:xfrm>
                <a:off x="2448693" y="2626938"/>
                <a:ext cx="32580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𝑝𝑟𝑒𝑑𝑖𝑐𝑡𝑒𝑑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𝑣𝑎𝑙𝑢𝑒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48CB45-71F5-B39B-2573-696F254DC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693" y="2626938"/>
                <a:ext cx="3258007" cy="369332"/>
              </a:xfrm>
              <a:prstGeom prst="rect">
                <a:avLst/>
              </a:prstGeom>
              <a:blipFill>
                <a:blip r:embed="rId4"/>
                <a:stretch>
                  <a:fillRect l="-1550" t="-6452" r="-1550" b="-3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0246DD7C-A225-F9AD-1762-7FAA624F7F3E}"/>
              </a:ext>
            </a:extLst>
          </p:cNvPr>
          <p:cNvSpPr txBox="1"/>
          <p:nvPr/>
        </p:nvSpPr>
        <p:spPr>
          <a:xfrm>
            <a:off x="996801" y="1607686"/>
            <a:ext cx="110498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Mean Squared Error (MSE) doesn’t focus enough on sharp changes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C6A6F2-7141-199E-E911-EE4976D663C0}"/>
                  </a:ext>
                </a:extLst>
              </p:cNvPr>
              <p:cNvSpPr txBox="1"/>
              <p:nvPr/>
            </p:nvSpPr>
            <p:spPr>
              <a:xfrm>
                <a:off x="2895157" y="5421846"/>
                <a:ext cx="60977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=±20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𝑎𝑛𝑑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20%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𝑐h𝑎𝑛𝑔𝑒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C6A6F2-7141-199E-E911-EE4976D66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157" y="5421846"/>
                <a:ext cx="6097772" cy="461665"/>
              </a:xfrm>
              <a:prstGeom prst="rect">
                <a:avLst/>
              </a:prstGeom>
              <a:blipFill>
                <a:blip r:embed="rId5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1DB2BDE-335A-EFA4-3F89-140EDF07F700}"/>
              </a:ext>
            </a:extLst>
          </p:cNvPr>
          <p:cNvSpPr txBox="1"/>
          <p:nvPr/>
        </p:nvSpPr>
        <p:spPr>
          <a:xfrm>
            <a:off x="151070" y="6311900"/>
            <a:ext cx="118898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Change focused loss functions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sharp change prediction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7F54DEC-2537-86AF-53B3-56D133E5A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EDFAEE-A05E-4AC2-E1EB-4D2BA13A03AE}"/>
                  </a:ext>
                </a:extLst>
              </p:cNvPr>
              <p:cNvSpPr txBox="1"/>
              <p:nvPr/>
            </p:nvSpPr>
            <p:spPr>
              <a:xfrm>
                <a:off x="5706700" y="2599331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𝑡𝑎𝑟𝑔𝑒𝑡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𝑣𝑎𝑙𝑢𝑒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EDFAEE-A05E-4AC2-E1EB-4D2BA13A0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700" y="2599331"/>
                <a:ext cx="6096000" cy="461665"/>
              </a:xfrm>
              <a:prstGeom prst="rect">
                <a:avLst/>
              </a:prstGeom>
              <a:blipFill>
                <a:blip r:embed="rId6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DD22878-DE8E-6042-ED00-295415DAC472}"/>
              </a:ext>
            </a:extLst>
          </p:cNvPr>
          <p:cNvCxnSpPr>
            <a:cxnSpLocks/>
          </p:cNvCxnSpPr>
          <p:nvPr/>
        </p:nvCxnSpPr>
        <p:spPr>
          <a:xfrm flipH="1" flipV="1">
            <a:off x="5049078" y="3086144"/>
            <a:ext cx="371061" cy="47869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FBA26DB-0161-CC21-657B-D9EA22E21761}"/>
              </a:ext>
            </a:extLst>
          </p:cNvPr>
          <p:cNvCxnSpPr>
            <a:cxnSpLocks/>
          </p:cNvCxnSpPr>
          <p:nvPr/>
        </p:nvCxnSpPr>
        <p:spPr>
          <a:xfrm flipV="1">
            <a:off x="7248939" y="3086584"/>
            <a:ext cx="344557" cy="4782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50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9" grpId="0"/>
      <p:bldP spid="11" grpId="0"/>
      <p:bldP spid="1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F7B55-C771-1249-2162-D881BDD91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6BD52-EAD9-0CEE-B3F3-9FC379D28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Model Fine-Tuning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4F817D-D8AD-0261-0737-3226D0FC4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8888"/>
          <a:stretch/>
        </p:blipFill>
        <p:spPr>
          <a:xfrm>
            <a:off x="1943427" y="2963419"/>
            <a:ext cx="8305146" cy="352945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EB1EB4-701C-5C2E-DB3C-317F2E1A8A95}"/>
              </a:ext>
            </a:extLst>
          </p:cNvPr>
          <p:cNvSpPr/>
          <p:nvPr/>
        </p:nvSpPr>
        <p:spPr>
          <a:xfrm flipV="1">
            <a:off x="3455582" y="2825716"/>
            <a:ext cx="361507" cy="259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6673E7-0D98-8274-1A81-E1B91492AE73}"/>
              </a:ext>
            </a:extLst>
          </p:cNvPr>
          <p:cNvSpPr txBox="1"/>
          <p:nvPr/>
        </p:nvSpPr>
        <p:spPr>
          <a:xfrm>
            <a:off x="1241352" y="1544915"/>
            <a:ext cx="979524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Fast fine-tuning needed for changing network conditions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Redesigned smaller Transformer with ~100K parameters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31C8E52-C698-8196-30D2-35B3B7B3A33B}"/>
              </a:ext>
            </a:extLst>
          </p:cNvPr>
          <p:cNvSpPr/>
          <p:nvPr/>
        </p:nvSpPr>
        <p:spPr>
          <a:xfrm>
            <a:off x="4024483" y="2825716"/>
            <a:ext cx="2066260" cy="691510"/>
          </a:xfrm>
          <a:prstGeom prst="roundRect">
            <a:avLst/>
          </a:prstGeom>
          <a:noFill/>
          <a:ln w="31750">
            <a:solidFill>
              <a:srgbClr val="365C9E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B859D-5288-B442-5302-8A9E4465E7EE}"/>
              </a:ext>
            </a:extLst>
          </p:cNvPr>
          <p:cNvSpPr txBox="1"/>
          <p:nvPr/>
        </p:nvSpPr>
        <p:spPr>
          <a:xfrm>
            <a:off x="526942" y="2685812"/>
            <a:ext cx="286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65C9E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Layers only pre-trained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65C9DE5-F944-7694-E167-76F8C66BAE47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394778" y="2870478"/>
            <a:ext cx="549901" cy="92941"/>
          </a:xfrm>
          <a:prstGeom prst="straightConnector1">
            <a:avLst/>
          </a:prstGeom>
          <a:ln w="28575">
            <a:solidFill>
              <a:srgbClr val="365C9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A0B95F0-0A23-8674-5F73-27E8F2DC5CE0}"/>
              </a:ext>
            </a:extLst>
          </p:cNvPr>
          <p:cNvSpPr/>
          <p:nvPr/>
        </p:nvSpPr>
        <p:spPr>
          <a:xfrm>
            <a:off x="6324780" y="2876519"/>
            <a:ext cx="1697666" cy="416777"/>
          </a:xfrm>
          <a:prstGeom prst="roundRect">
            <a:avLst/>
          </a:prstGeom>
          <a:noFill/>
          <a:ln w="31750">
            <a:solidFill>
              <a:srgbClr val="598B3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160B7A-1A3E-9913-DA3D-0067E5F13C88}"/>
              </a:ext>
            </a:extLst>
          </p:cNvPr>
          <p:cNvSpPr txBox="1"/>
          <p:nvPr/>
        </p:nvSpPr>
        <p:spPr>
          <a:xfrm>
            <a:off x="8408329" y="2515777"/>
            <a:ext cx="2887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598B39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Layers pre-trained and </a:t>
            </a:r>
          </a:p>
          <a:p>
            <a:pPr algn="ctr"/>
            <a:r>
              <a:rPr lang="en-US" dirty="0">
                <a:solidFill>
                  <a:srgbClr val="598B39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fine-tuned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151986-92B2-B8A6-1F95-EE6C51D88E44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7921623" y="2801618"/>
            <a:ext cx="486706" cy="37325"/>
          </a:xfrm>
          <a:prstGeom prst="straightConnector1">
            <a:avLst/>
          </a:prstGeom>
          <a:ln w="28575">
            <a:solidFill>
              <a:srgbClr val="598B3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2612983-E833-945A-F5C8-4C4717BF4FE9}"/>
              </a:ext>
            </a:extLst>
          </p:cNvPr>
          <p:cNvSpPr txBox="1"/>
          <p:nvPr/>
        </p:nvSpPr>
        <p:spPr>
          <a:xfrm>
            <a:off x="145813" y="6386937"/>
            <a:ext cx="118898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Fine-tuning on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reduced parameters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after learning initial features.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2C3D6C-4725-FC72-F268-DBFEB0F79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73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6" grpId="0"/>
      <p:bldP spid="9" grpId="0" animBg="1"/>
      <p:bldP spid="10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0FA4DC9-C7F8-4DF2-E294-52FF35EAE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18A77-89EE-D069-134E-09B0221A7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Expressive Input Features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BCBB83-1625-50FB-F5AB-FDA47D0DF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43427" y="1825625"/>
            <a:ext cx="8305146" cy="4351338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804056-6E32-C5A2-E0E6-EF89DD22B439}"/>
              </a:ext>
            </a:extLst>
          </p:cNvPr>
          <p:cNvSpPr/>
          <p:nvPr/>
        </p:nvSpPr>
        <p:spPr>
          <a:xfrm>
            <a:off x="1943427" y="2658140"/>
            <a:ext cx="2128843" cy="520995"/>
          </a:xfrm>
          <a:prstGeom prst="roundRect">
            <a:avLst/>
          </a:prstGeom>
          <a:noFill/>
          <a:ln w="349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B3B2DC-873F-B546-A4D2-8908C6F88EE4}"/>
              </a:ext>
            </a:extLst>
          </p:cNvPr>
          <p:cNvSpPr txBox="1"/>
          <p:nvPr/>
        </p:nvSpPr>
        <p:spPr>
          <a:xfrm>
            <a:off x="68967" y="2578970"/>
            <a:ext cx="18744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History context window size is set to match 1-2X BDP (number of recent inflight packets)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6F869-098A-7B90-1DE7-9CB21B7EBCBD}"/>
              </a:ext>
            </a:extLst>
          </p:cNvPr>
          <p:cNvSpPr txBox="1"/>
          <p:nvPr/>
        </p:nvSpPr>
        <p:spPr>
          <a:xfrm>
            <a:off x="0" y="6377642"/>
            <a:ext cx="118898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Expressive models learn packet interactions with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smaller feature sets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9B128F6-C2BE-7D4B-14EC-EF82345BF8B2}"/>
              </a:ext>
            </a:extLst>
          </p:cNvPr>
          <p:cNvSpPr/>
          <p:nvPr/>
        </p:nvSpPr>
        <p:spPr>
          <a:xfrm>
            <a:off x="2126512" y="1825625"/>
            <a:ext cx="5773479" cy="646113"/>
          </a:xfrm>
          <a:prstGeom prst="roundRect">
            <a:avLst/>
          </a:prstGeom>
          <a:noFill/>
          <a:ln w="317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83A3A7-BBDC-9E0A-ACDB-6B2F1FC67F77}"/>
              </a:ext>
            </a:extLst>
          </p:cNvPr>
          <p:cNvSpPr txBox="1"/>
          <p:nvPr/>
        </p:nvSpPr>
        <p:spPr>
          <a:xfrm>
            <a:off x="8083076" y="1822450"/>
            <a:ext cx="36319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Every packet in the history context </a:t>
            </a:r>
          </a:p>
          <a:p>
            <a:r>
              <a:rPr lang="en-US" dirty="0"/>
              <a:t>window is this set of features  </a:t>
            </a:r>
          </a:p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8DB3831-CD11-9E8A-AD24-EA7402DEA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8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2F956-4962-B2A3-07E1-A5FA21CF7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E53C9-9174-D785-189E-DBC0D877D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SwiftQueue: Per-Packet L4S Queue Selection</a:t>
            </a: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63EE2B06-6CA5-D5ED-07FC-808DF3BA8AD3}"/>
              </a:ext>
            </a:extLst>
          </p:cNvPr>
          <p:cNvSpPr/>
          <p:nvPr/>
        </p:nvSpPr>
        <p:spPr>
          <a:xfrm>
            <a:off x="2479171" y="2095168"/>
            <a:ext cx="7503029" cy="3533883"/>
          </a:xfrm>
          <a:prstGeom prst="round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C05E82DE-7992-AF9C-BAF7-665B547A7E99}"/>
              </a:ext>
            </a:extLst>
          </p:cNvPr>
          <p:cNvSpPr/>
          <p:nvPr/>
        </p:nvSpPr>
        <p:spPr>
          <a:xfrm>
            <a:off x="7246314" y="2268412"/>
            <a:ext cx="1884065" cy="606056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Mark ECN bit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9164C677-8EA7-3D71-83B6-82078EA536AA}"/>
              </a:ext>
            </a:extLst>
          </p:cNvPr>
          <p:cNvSpPr/>
          <p:nvPr/>
        </p:nvSpPr>
        <p:spPr>
          <a:xfrm flipV="1">
            <a:off x="7246314" y="3394919"/>
            <a:ext cx="1884065" cy="606056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  <a:scene3d>
            <a:camera prst="orthographicFront">
              <a:rot lat="10800000" lon="0" rev="0"/>
            </a:camera>
            <a:lightRig rig="threePt" dir="t"/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038EA53-744B-0B07-B55D-A5F853F23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9C862A-352F-88E8-6B29-6348833E84EA}"/>
              </a:ext>
            </a:extLst>
          </p:cNvPr>
          <p:cNvSpPr txBox="1"/>
          <p:nvPr/>
        </p:nvSpPr>
        <p:spPr>
          <a:xfrm>
            <a:off x="5129606" y="4346889"/>
            <a:ext cx="199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L4S Queue </a:t>
            </a:r>
          </a:p>
          <a:p>
            <a:pPr algn="ctr"/>
            <a:r>
              <a:rPr lang="en-US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Selector</a:t>
            </a:r>
          </a:p>
        </p:txBody>
      </p:sp>
      <p:pic>
        <p:nvPicPr>
          <p:cNvPr id="14" name="Graphic 13" descr="Cmd Terminal with solid fill">
            <a:extLst>
              <a:ext uri="{FF2B5EF4-FFF2-40B4-BE49-F238E27FC236}">
                <a16:creationId xmlns:a16="http://schemas.microsoft.com/office/drawing/2014/main" id="{6EEEA262-0D53-BE45-22D4-A4D15A0819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7449" y="3063584"/>
            <a:ext cx="1283305" cy="1283305"/>
          </a:xfrm>
          <a:prstGeom prst="rect">
            <a:avLst/>
          </a:prstGeom>
        </p:spPr>
      </p:pic>
      <p:sp>
        <p:nvSpPr>
          <p:cNvPr id="22" name="Rounded Rectangular Callout 21">
            <a:extLst>
              <a:ext uri="{FF2B5EF4-FFF2-40B4-BE49-F238E27FC236}">
                <a16:creationId xmlns:a16="http://schemas.microsoft.com/office/drawing/2014/main" id="{1ACC0103-ED19-143B-3DB3-16759CA4A3A1}"/>
              </a:ext>
            </a:extLst>
          </p:cNvPr>
          <p:cNvSpPr/>
          <p:nvPr/>
        </p:nvSpPr>
        <p:spPr>
          <a:xfrm>
            <a:off x="7246314" y="4578699"/>
            <a:ext cx="1884065" cy="606056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Prevent queue oscillation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4D9FDA-D511-FD9B-B940-5AC4361E4A14}"/>
              </a:ext>
            </a:extLst>
          </p:cNvPr>
          <p:cNvSpPr/>
          <p:nvPr/>
        </p:nvSpPr>
        <p:spPr>
          <a:xfrm>
            <a:off x="3701662" y="3660452"/>
            <a:ext cx="430263" cy="2985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1246735-6035-7FCE-5578-338E59AB7D4B}"/>
              </a:ext>
            </a:extLst>
          </p:cNvPr>
          <p:cNvSpPr/>
          <p:nvPr/>
        </p:nvSpPr>
        <p:spPr>
          <a:xfrm>
            <a:off x="3090974" y="3660452"/>
            <a:ext cx="430263" cy="2985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31BEDC-A3E0-47AB-8C46-5A7797D0575B}"/>
              </a:ext>
            </a:extLst>
          </p:cNvPr>
          <p:cNvSpPr/>
          <p:nvPr/>
        </p:nvSpPr>
        <p:spPr>
          <a:xfrm>
            <a:off x="4312350" y="3660452"/>
            <a:ext cx="430263" cy="2985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5DD0F5-4D17-CE83-F1B2-52F35865B94B}"/>
              </a:ext>
            </a:extLst>
          </p:cNvPr>
          <p:cNvSpPr txBox="1"/>
          <p:nvPr/>
        </p:nvSpPr>
        <p:spPr>
          <a:xfrm>
            <a:off x="2843758" y="4103029"/>
            <a:ext cx="228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Packets with prediction values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80861D3-F234-14B1-D48D-9AA4059C367C}"/>
              </a:ext>
            </a:extLst>
          </p:cNvPr>
          <p:cNvCxnSpPr>
            <a:cxnSpLocks/>
          </p:cNvCxnSpPr>
          <p:nvPr/>
        </p:nvCxnSpPr>
        <p:spPr>
          <a:xfrm>
            <a:off x="2843758" y="3809597"/>
            <a:ext cx="2285848" cy="0"/>
          </a:xfrm>
          <a:prstGeom prst="line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0E8EAF2-DECB-3610-F21A-A0C9DD3522EF}"/>
              </a:ext>
            </a:extLst>
          </p:cNvPr>
          <p:cNvSpPr txBox="1"/>
          <p:nvPr/>
        </p:nvSpPr>
        <p:spPr>
          <a:xfrm>
            <a:off x="7242741" y="3312714"/>
            <a:ext cx="1821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Fast prediction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with batching</a:t>
            </a:r>
          </a:p>
        </p:txBody>
      </p:sp>
    </p:spTree>
    <p:extLst>
      <p:ext uri="{BB962C8B-B14F-4D97-AF65-F5344CB8AC3E}">
        <p14:creationId xmlns:p14="http://schemas.microsoft.com/office/powerpoint/2010/main" val="326034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" grpId="0" animBg="1"/>
      <p:bldP spid="8" grpId="0" animBg="1"/>
      <p:bldP spid="4" grpId="0"/>
      <p:bldP spid="22" grpId="0" animBg="1"/>
      <p:bldP spid="23" grpId="0" animBg="1"/>
      <p:bldP spid="24" grpId="0" animBg="1"/>
      <p:bldP spid="25" grpId="0" animBg="1"/>
      <p:bldP spid="26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3580D-3A94-6B6E-A591-08D4D08DA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Batching for faster inference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96321-59D6-7645-8DD8-171774FCE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Prediction needs to be made </a:t>
            </a:r>
            <a:r>
              <a:rPr lang="en-US" i="1" dirty="0"/>
              <a:t>‘in time’</a:t>
            </a:r>
          </a:p>
          <a:p>
            <a:pPr lvl="1"/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Make prediction for the future batch of packets</a:t>
            </a:r>
          </a:p>
          <a:p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D1128C-A6B9-14F0-F93A-4C1CD3C92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19</a:t>
            </a:fld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F5FE4A9-EB00-4C2D-8F03-718CE59D994E}"/>
              </a:ext>
            </a:extLst>
          </p:cNvPr>
          <p:cNvSpPr/>
          <p:nvPr/>
        </p:nvSpPr>
        <p:spPr>
          <a:xfrm>
            <a:off x="6108403" y="3201051"/>
            <a:ext cx="2562446" cy="6513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909EC3-09A3-7927-A647-9EA8C6E3552F}"/>
              </a:ext>
            </a:extLst>
          </p:cNvPr>
          <p:cNvGrpSpPr/>
          <p:nvPr/>
        </p:nvGrpSpPr>
        <p:grpSpPr>
          <a:xfrm>
            <a:off x="1165277" y="2939719"/>
            <a:ext cx="7505572" cy="2513932"/>
            <a:chOff x="1165277" y="2939719"/>
            <a:chExt cx="7505572" cy="25139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D8E2388-6560-0E8C-CDC7-7713ABBC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25637"/>
            <a:stretch/>
          </p:blipFill>
          <p:spPr>
            <a:xfrm>
              <a:off x="1165277" y="2939719"/>
              <a:ext cx="7351661" cy="2513932"/>
            </a:xfrm>
            <a:prstGeom prst="rect">
              <a:avLst/>
            </a:prstGeom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5FA1060-19AE-E5D3-8559-8F1C778DF29F}"/>
                </a:ext>
              </a:extLst>
            </p:cNvPr>
            <p:cNvSpPr/>
            <p:nvPr/>
          </p:nvSpPr>
          <p:spPr>
            <a:xfrm>
              <a:off x="6496493" y="2968626"/>
              <a:ext cx="2174356" cy="101858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CB3E42-1999-CE13-44B4-D63266C37E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66" t="819" r="19922" b="56886"/>
          <a:stretch/>
        </p:blipFill>
        <p:spPr>
          <a:xfrm>
            <a:off x="6496493" y="2895508"/>
            <a:ext cx="2551814" cy="106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7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F60AA-EFC0-4A21-8224-580FC206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Latency Queuing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CDBA1-3D50-06AD-BF94-D756E4523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Latency sensitive applications need low-latency queuing models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Cloud gaming, VoIP etc.</a:t>
            </a:r>
          </a:p>
          <a:p>
            <a:r>
              <a:rPr lang="en-US" i="1" dirty="0"/>
              <a:t>L4S Dual-Queue</a:t>
            </a:r>
            <a:r>
              <a:rPr lang="en-US" dirty="0"/>
              <a:t> is one such popular technique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Dual queue separation for TCP traffic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Queue 1: Classic traffic 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Queue 2: Low latency traffic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4DBDCD-B3AA-CA5A-3B8C-FDAF137B6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7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45770-9393-8D99-FDAF-67A93A0E9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E48EB-4011-283E-93A8-DEBD11BF4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Batching for faster inference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FB9B7-0A40-0E7A-72ED-F78A7F261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Prediction needs to be made </a:t>
            </a:r>
            <a:r>
              <a:rPr lang="en-US" i="1" dirty="0"/>
              <a:t>‘in time’</a:t>
            </a:r>
          </a:p>
          <a:p>
            <a:pPr lvl="1"/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Make prediction for the future batch of packets</a:t>
            </a:r>
          </a:p>
          <a:p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68BD1-F6D1-ADAE-2065-686C0F76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34D958-B4FA-0A57-4B1F-435592033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874" y="2911313"/>
            <a:ext cx="9886251" cy="2513932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7611E66-1503-DDCC-A272-342EB93EDADF}"/>
              </a:ext>
            </a:extLst>
          </p:cNvPr>
          <p:cNvSpPr/>
          <p:nvPr/>
        </p:nvSpPr>
        <p:spPr>
          <a:xfrm>
            <a:off x="8506047" y="3635579"/>
            <a:ext cx="2615609" cy="1814604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D9FD4B-27B9-1A02-44CA-B30E1A280C45}"/>
              </a:ext>
            </a:extLst>
          </p:cNvPr>
          <p:cNvSpPr txBox="1"/>
          <p:nvPr/>
        </p:nvSpPr>
        <p:spPr>
          <a:xfrm>
            <a:off x="9052865" y="2623479"/>
            <a:ext cx="261560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Latency for packets </a:t>
            </a:r>
          </a:p>
          <a:p>
            <a:pPr algn="ctr"/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12, 13 and 14 are in predicted batch</a:t>
            </a:r>
          </a:p>
        </p:txBody>
      </p:sp>
    </p:spTree>
    <p:extLst>
      <p:ext uri="{BB962C8B-B14F-4D97-AF65-F5344CB8AC3E}">
        <p14:creationId xmlns:p14="http://schemas.microsoft.com/office/powerpoint/2010/main" val="102511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8618E-8897-758F-A668-2106E1E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queue oscillation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BD82E-32AD-3DD9-F90E-F5FBC130F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UnACKed packets may cause unstable queue selection</a:t>
            </a:r>
          </a:p>
          <a:p>
            <a:pPr lvl="1"/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Use selected queue for past UnACKed packets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1678E-24E0-A83D-E0C8-768E3805A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21</a:t>
            </a:fld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F18121A-AE34-6C9A-8192-8F2CF1C3A10A}"/>
              </a:ext>
            </a:extLst>
          </p:cNvPr>
          <p:cNvSpPr/>
          <p:nvPr/>
        </p:nvSpPr>
        <p:spPr>
          <a:xfrm>
            <a:off x="6108403" y="3201051"/>
            <a:ext cx="2562446" cy="6513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E21654-AA27-12FF-E482-7892C5DF98C4}"/>
              </a:ext>
            </a:extLst>
          </p:cNvPr>
          <p:cNvGrpSpPr/>
          <p:nvPr/>
        </p:nvGrpSpPr>
        <p:grpSpPr>
          <a:xfrm>
            <a:off x="1165277" y="2939719"/>
            <a:ext cx="7505572" cy="2513932"/>
            <a:chOff x="1165277" y="2939719"/>
            <a:chExt cx="7505572" cy="25139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2A8BAC5-4B4A-8FAD-1DE0-CCF6A0C5C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25637"/>
            <a:stretch/>
          </p:blipFill>
          <p:spPr>
            <a:xfrm>
              <a:off x="1165277" y="2939719"/>
              <a:ext cx="7351661" cy="2513932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40EA01F1-07F0-5BD9-FB78-7CA76D4177FE}"/>
                </a:ext>
              </a:extLst>
            </p:cNvPr>
            <p:cNvSpPr/>
            <p:nvPr/>
          </p:nvSpPr>
          <p:spPr>
            <a:xfrm>
              <a:off x="6496493" y="2968626"/>
              <a:ext cx="2174356" cy="101858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228E284-2F6D-B902-A5BF-31A46B3DC2F8}"/>
              </a:ext>
            </a:extLst>
          </p:cNvPr>
          <p:cNvSpPr/>
          <p:nvPr/>
        </p:nvSpPr>
        <p:spPr>
          <a:xfrm>
            <a:off x="4841107" y="3774281"/>
            <a:ext cx="1818169" cy="87187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6247DD-FADF-D9D8-0ECD-6ADDCA93CCAF}"/>
              </a:ext>
            </a:extLst>
          </p:cNvPr>
          <p:cNvSpPr txBox="1"/>
          <p:nvPr/>
        </p:nvSpPr>
        <p:spPr>
          <a:xfrm>
            <a:off x="5337804" y="3083719"/>
            <a:ext cx="31791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Packets 6,7, 8 are also used for queue decision</a:t>
            </a:r>
          </a:p>
        </p:txBody>
      </p:sp>
    </p:spTree>
    <p:extLst>
      <p:ext uri="{BB962C8B-B14F-4D97-AF65-F5344CB8AC3E}">
        <p14:creationId xmlns:p14="http://schemas.microsoft.com/office/powerpoint/2010/main" val="329035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2D269-27D2-BBA0-F978-961A9EEC2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26E2-E5A3-BFFD-7844-817736E50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3480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4 real world traces collected to evaluate prediction performance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3E7484-BB06-E5E4-0A13-7EF2B5442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530377"/>
              </p:ext>
            </p:extLst>
          </p:nvPr>
        </p:nvGraphicFramePr>
        <p:xfrm>
          <a:off x="2867683" y="2655625"/>
          <a:ext cx="6777208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6575">
                  <a:extLst>
                    <a:ext uri="{9D8B030D-6E8A-4147-A177-3AD203B41FA5}">
                      <a16:colId xmlns:a16="http://schemas.microsoft.com/office/drawing/2014/main" val="3755459243"/>
                    </a:ext>
                  </a:extLst>
                </a:gridCol>
                <a:gridCol w="2760653">
                  <a:extLst>
                    <a:ext uri="{9D8B030D-6E8A-4147-A177-3AD203B41FA5}">
                      <a16:colId xmlns:a16="http://schemas.microsoft.com/office/drawing/2014/main" val="3518062854"/>
                    </a:ext>
                  </a:extLst>
                </a:gridCol>
                <a:gridCol w="2109980">
                  <a:extLst>
                    <a:ext uri="{9D8B030D-6E8A-4147-A177-3AD203B41FA5}">
                      <a16:colId xmlns:a16="http://schemas.microsoft.com/office/drawing/2014/main" val="1799651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Median Latency</a:t>
                      </a:r>
                    </a:p>
                    <a:p>
                      <a:pPr algn="ctr"/>
                      <a:r>
                        <a:rPr lang="en-US" dirty="0"/>
                        <a:t>(ms)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928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video_wifi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Netflix traffic on WiFi endpoint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327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web_wifi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Facebook traffic on WiFi endpoint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074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video_eth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Netflix traffic on Ethernet endpoint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152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web_eth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Facebook traffic on Ethernet endpoint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30014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E38F8-8077-5853-265D-949657733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37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E7B92-13D1-79FA-3BF4-11955B9EC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27AB3-1ABA-BED2-B298-68EABC90D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284" y="709207"/>
            <a:ext cx="10515600" cy="5348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>
                <a:latin typeface="+mj-lt"/>
              </a:rPr>
              <a:t>L4S simulation setup (NS3)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186248-2AFD-6475-45D7-FD57F0D7D6E6}"/>
              </a:ext>
            </a:extLst>
          </p:cNvPr>
          <p:cNvSpPr txBox="1"/>
          <p:nvPr/>
        </p:nvSpPr>
        <p:spPr>
          <a:xfrm>
            <a:off x="0" y="6130702"/>
            <a:ext cx="110936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Simulation by replaying video_eth, web_eth, video_wifi and web_wifi in NS-3 L4S simulator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DA804A9-60B7-D7CB-2A8B-02B7B007B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005556-A84D-F511-EE3C-83C7B5E68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310" y="1821934"/>
            <a:ext cx="7847159" cy="373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15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F1048-BEE2-2542-46E6-1F00B869E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2F634-A526-004E-D896-CCA7C6F46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SwiftQueue latency prediction on video_wifi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4D566C-AF37-5F7A-3664-6593B96A96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50" r="73592" b="60301"/>
          <a:stretch>
            <a:fillRect/>
          </a:stretch>
        </p:blipFill>
        <p:spPr>
          <a:xfrm>
            <a:off x="3142099" y="2317651"/>
            <a:ext cx="5907802" cy="403869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EEDAD-9AAA-FF4D-83DA-8E83AED88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28F4F6-316A-4061-E980-D0319F5797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04" t="663" r="30199" b="93916"/>
          <a:stretch>
            <a:fillRect/>
          </a:stretch>
        </p:blipFill>
        <p:spPr>
          <a:xfrm>
            <a:off x="2533407" y="1749521"/>
            <a:ext cx="7726526" cy="5681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A0FD65-A7F9-80BA-E5E9-2685BE38E4AF}"/>
              </a:ext>
            </a:extLst>
          </p:cNvPr>
          <p:cNvSpPr txBox="1"/>
          <p:nvPr/>
        </p:nvSpPr>
        <p:spPr>
          <a:xfrm>
            <a:off x="360327" y="6334780"/>
            <a:ext cx="6480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45-65%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higher latency change prediction</a:t>
            </a:r>
          </a:p>
        </p:txBody>
      </p:sp>
    </p:spTree>
    <p:extLst>
      <p:ext uri="{BB962C8B-B14F-4D97-AF65-F5344CB8AC3E}">
        <p14:creationId xmlns:p14="http://schemas.microsoft.com/office/powerpoint/2010/main" val="215535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ADDCC-64A6-99A6-7D20-041E31476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46DE6-FD6B-3CEE-5759-06B6A57E2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76723" cy="1325563"/>
          </a:xfrm>
        </p:spPr>
        <p:txBody>
          <a:bodyPr/>
          <a:lstStyle/>
          <a:p>
            <a:r>
              <a:rPr lang="en-US" dirty="0"/>
              <a:t>SwiftQueue tail-latency reduction on video_wifi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3CB85C-00FC-0919-2332-65E1B39DB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25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1325BD5-F0BA-B7DF-9156-34B740A6B149}"/>
              </a:ext>
            </a:extLst>
          </p:cNvPr>
          <p:cNvGrpSpPr/>
          <p:nvPr/>
        </p:nvGrpSpPr>
        <p:grpSpPr>
          <a:xfrm>
            <a:off x="2901900" y="1412392"/>
            <a:ext cx="6847351" cy="4579386"/>
            <a:chOff x="2901900" y="1412392"/>
            <a:chExt cx="6847351" cy="457938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05EF93C-524E-78F6-B7A6-95C8EE64A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6747" r="73031" b="15447"/>
            <a:stretch>
              <a:fillRect/>
            </a:stretch>
          </p:blipFill>
          <p:spPr>
            <a:xfrm>
              <a:off x="3299468" y="1412392"/>
              <a:ext cx="5593063" cy="4061653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4EDA6F-E6AC-54FF-ABC0-1BAB1895D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1322" t="46476" r="27392" b="47290"/>
            <a:stretch>
              <a:fillRect/>
            </a:stretch>
          </p:blipFill>
          <p:spPr>
            <a:xfrm>
              <a:off x="2901900" y="1690688"/>
              <a:ext cx="6847351" cy="53567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D4C3F80-20EB-632F-99B0-67AA6FAA6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6078" r="73031" b="8936"/>
            <a:stretch>
              <a:fillRect/>
            </a:stretch>
          </p:blipFill>
          <p:spPr>
            <a:xfrm>
              <a:off x="3418738" y="5456100"/>
              <a:ext cx="5593063" cy="535678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26B6FFF-1787-303B-1022-6E49F276918C}"/>
              </a:ext>
            </a:extLst>
          </p:cNvPr>
          <p:cNvSpPr txBox="1"/>
          <p:nvPr/>
        </p:nvSpPr>
        <p:spPr>
          <a:xfrm>
            <a:off x="370738" y="635635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36-45%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better P99 latency reduction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6567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003BB-89F8-A0B8-6C44-A89BA8B69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Tuning prediction batch size for fast inference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E81DC5-94CA-4E72-4446-0D405328D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2957" y="1712258"/>
            <a:ext cx="6726086" cy="40169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CC3649-C230-B793-65C4-FA1AF9645ADD}"/>
              </a:ext>
            </a:extLst>
          </p:cNvPr>
          <p:cNvSpPr txBox="1"/>
          <p:nvPr/>
        </p:nvSpPr>
        <p:spPr>
          <a:xfrm>
            <a:off x="-347870" y="6193562"/>
            <a:ext cx="1170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>
                <a:solidFill>
                  <a:schemeClr val="accent2">
                    <a:lumMod val="75000"/>
                  </a:schemeClr>
                </a:solidFill>
              </a:rPr>
              <a:t>Improve prediction speed with larger batch up to tolerable quality drop</a:t>
            </a:r>
            <a:endParaRPr lang="en-IN" sz="14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0CB5D77-970A-00A3-964E-C08227CDF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26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02F1587-C0DE-BADD-4491-9A360F938ACF}"/>
              </a:ext>
            </a:extLst>
          </p:cNvPr>
          <p:cNvCxnSpPr>
            <a:cxnSpLocks/>
          </p:cNvCxnSpPr>
          <p:nvPr/>
        </p:nvCxnSpPr>
        <p:spPr>
          <a:xfrm>
            <a:off x="6400800" y="2199861"/>
            <a:ext cx="0" cy="2544417"/>
          </a:xfrm>
          <a:prstGeom prst="line">
            <a:avLst/>
          </a:prstGeom>
          <a:ln w="349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3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6B7BA-D2E1-ED14-EB31-01D887188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results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9173A-B85E-BF74-980B-45F9A14CF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Sensitivity analysis stressing predictor performance</a:t>
            </a:r>
          </a:p>
          <a:p>
            <a:pPr lvl="1"/>
            <a:r>
              <a:rPr lang="en-IN" dirty="0">
                <a:solidFill>
                  <a:schemeClr val="bg2">
                    <a:lumMod val="50000"/>
                  </a:schemeClr>
                </a:solidFill>
              </a:rPr>
              <a:t>Changing # flows</a:t>
            </a:r>
          </a:p>
          <a:p>
            <a:pPr lvl="1"/>
            <a:r>
              <a:rPr lang="en-IN" dirty="0">
                <a:solidFill>
                  <a:schemeClr val="bg2">
                    <a:lumMod val="50000"/>
                  </a:schemeClr>
                </a:solidFill>
              </a:rPr>
              <a:t>Changing link delay </a:t>
            </a:r>
          </a:p>
          <a:p>
            <a:pPr lvl="1"/>
            <a:r>
              <a:rPr lang="en-IN" dirty="0">
                <a:solidFill>
                  <a:schemeClr val="bg2">
                    <a:lumMod val="50000"/>
                  </a:schemeClr>
                </a:solidFill>
              </a:rPr>
              <a:t>Changing queue sizes</a:t>
            </a:r>
          </a:p>
          <a:p>
            <a:endParaRPr lang="en-IN" dirty="0"/>
          </a:p>
          <a:p>
            <a:r>
              <a:rPr lang="en-IN" dirty="0"/>
              <a:t>Ablation studies on loss function, TCP-CC algorithms</a:t>
            </a:r>
          </a:p>
          <a:p>
            <a:endParaRPr lang="en-IN" dirty="0"/>
          </a:p>
          <a:p>
            <a:r>
              <a:rPr lang="en-IN" dirty="0"/>
              <a:t>Analysis of varying fine-tuning intervals on performance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64409-58F5-B7B2-DE55-ACC084069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47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4198-2515-2CB1-3334-56CA4B506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A97BB-31F1-0E68-C602-FE2B7E8E2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First Transformer based packet-level sharp latency change predictor.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Packet-level queue selection for L4S to mitigate high tail latency for latency sensitive flows.</a:t>
            </a:r>
          </a:p>
          <a:p>
            <a:endParaRPr lang="en-IN" dirty="0"/>
          </a:p>
          <a:p>
            <a:r>
              <a:rPr lang="en-IN" dirty="0"/>
              <a:t>Result: </a:t>
            </a:r>
            <a:r>
              <a:rPr lang="en-IN" b="1" dirty="0"/>
              <a:t>45-65%</a:t>
            </a:r>
            <a:r>
              <a:rPr lang="en-IN" dirty="0"/>
              <a:t> better latency change prediction and </a:t>
            </a:r>
            <a:r>
              <a:rPr lang="en-IN" b="1" dirty="0"/>
              <a:t>36-45%</a:t>
            </a:r>
            <a:r>
              <a:rPr lang="en-IN" dirty="0"/>
              <a:t> better P99 latency reduction.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87C9B-EE78-FC6A-4830-90485000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7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58A7037-CA09-ED11-3861-91755D877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4930"/>
            <a:ext cx="6409338" cy="228364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screen shot of a television&#10;&#10;AI-generated content may be incorrect.">
            <a:extLst>
              <a:ext uri="{FF2B5EF4-FFF2-40B4-BE49-F238E27FC236}">
                <a16:creationId xmlns:a16="http://schemas.microsoft.com/office/drawing/2014/main" id="{1C8644E3-4EDA-C416-FA15-5A5CF7C65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5668" y="3766384"/>
            <a:ext cx="5868331" cy="258996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screenshot of a phone&#10;&#10;AI-generated content may be incorrect.">
            <a:extLst>
              <a:ext uri="{FF2B5EF4-FFF2-40B4-BE49-F238E27FC236}">
                <a16:creationId xmlns:a16="http://schemas.microsoft.com/office/drawing/2014/main" id="{93883D69-242A-D6EE-4C0B-11F47CABF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3790" y="5203354"/>
            <a:ext cx="7368209" cy="165464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AC5E01-6DB5-1E15-DE08-9E2A3212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6E035E-FFBA-1FF2-0A86-4A7612FF20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5997" y="2129119"/>
            <a:ext cx="5823831" cy="29748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13E9A8D-5582-C83E-166D-315C12A47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9730" cy="1325563"/>
          </a:xfrm>
        </p:spPr>
        <p:txBody>
          <a:bodyPr/>
          <a:lstStyle/>
          <a:p>
            <a:r>
              <a:rPr lang="en-US" dirty="0"/>
              <a:t>L4S is being rolled out across Telecom vendors!</a:t>
            </a:r>
            <a:endParaRPr lang="en-IN" dirty="0">
              <a:solidFill>
                <a:srgbClr val="242424"/>
              </a:solidFill>
              <a:latin typeface="Ericsson Hilda"/>
            </a:endParaRPr>
          </a:p>
        </p:txBody>
      </p:sp>
    </p:spTree>
    <p:extLst>
      <p:ext uri="{BB962C8B-B14F-4D97-AF65-F5344CB8AC3E}">
        <p14:creationId xmlns:p14="http://schemas.microsoft.com/office/powerpoint/2010/main" val="2054026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EDBDC-29AB-0141-F89C-CA5918C26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E7F55-2329-FE05-FF03-5E1F37A18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6673"/>
            <a:ext cx="10515600" cy="1325563"/>
          </a:xfrm>
        </p:spPr>
        <p:txBody>
          <a:bodyPr/>
          <a:lstStyle/>
          <a:p>
            <a:r>
              <a:rPr lang="en-US" dirty="0"/>
              <a:t>L4S piggybacks on ECN (</a:t>
            </a:r>
            <a:r>
              <a:rPr lang="en-IN" dirty="0">
                <a:solidFill>
                  <a:srgbClr val="242424"/>
                </a:solidFill>
                <a:latin typeface="Ericsson Hilda"/>
              </a:rPr>
              <a:t>Explicit Congestion Notification)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A3A06-D0AE-6CF1-96FC-40D2992ED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0137"/>
            <a:ext cx="10515600" cy="2505628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ECN field in IP header is used to choose queue (non-ECT vs ECT)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Non-ECT  traffic -&gt; classic queue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ECT (1) traffic -&gt; L4S queue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L4S packets marked as CE (Congestion Experienced) instead of being dropped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8F112-02B1-CCAE-19CC-A1589B9C5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49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874DB-BDA7-8833-53C8-F65CAC52D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1D9BD6F-20A1-92F3-35DF-524BD726DF75}"/>
              </a:ext>
            </a:extLst>
          </p:cNvPr>
          <p:cNvGrpSpPr/>
          <p:nvPr/>
        </p:nvGrpSpPr>
        <p:grpSpPr>
          <a:xfrm>
            <a:off x="348112" y="1139573"/>
            <a:ext cx="11325651" cy="3939930"/>
            <a:chOff x="348112" y="1139573"/>
            <a:chExt cx="11325651" cy="39399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653CEA0-CB07-3290-FB46-637585C1C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1844"/>
            <a:stretch/>
          </p:blipFill>
          <p:spPr>
            <a:xfrm>
              <a:off x="348112" y="4444409"/>
              <a:ext cx="11325651" cy="635094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93C34B-AC51-007C-7591-8C67F7F80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9980"/>
            <a:stretch/>
          </p:blipFill>
          <p:spPr>
            <a:xfrm>
              <a:off x="348112" y="1139573"/>
              <a:ext cx="11325651" cy="2799126"/>
            </a:xfrm>
            <a:prstGeom prst="rect">
              <a:avLst/>
            </a:prstGeom>
          </p:spPr>
        </p:pic>
      </p:grp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7039313-AC6D-FCC0-24EA-F7941976061F}"/>
              </a:ext>
            </a:extLst>
          </p:cNvPr>
          <p:cNvSpPr/>
          <p:nvPr/>
        </p:nvSpPr>
        <p:spPr>
          <a:xfrm>
            <a:off x="7686895" y="3326987"/>
            <a:ext cx="1360968" cy="600742"/>
          </a:xfrm>
          <a:prstGeom prst="roundRect">
            <a:avLst/>
          </a:prstGeom>
          <a:noFill/>
          <a:ln w="28575">
            <a:solidFill>
              <a:srgbClr val="ED7D3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971480D-0484-E2BC-B29A-C5D02D714480}"/>
              </a:ext>
            </a:extLst>
          </p:cNvPr>
          <p:cNvSpPr/>
          <p:nvPr/>
        </p:nvSpPr>
        <p:spPr>
          <a:xfrm>
            <a:off x="3095844" y="3337957"/>
            <a:ext cx="1360968" cy="600742"/>
          </a:xfrm>
          <a:prstGeom prst="roundRect">
            <a:avLst/>
          </a:prstGeom>
          <a:noFill/>
          <a:ln w="28575">
            <a:solidFill>
              <a:srgbClr val="ED7D3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59E3ACE-0E2E-5542-6D08-B1DC774B0475}"/>
              </a:ext>
            </a:extLst>
          </p:cNvPr>
          <p:cNvCxnSpPr/>
          <p:nvPr/>
        </p:nvCxnSpPr>
        <p:spPr>
          <a:xfrm flipH="1" flipV="1">
            <a:off x="3208399" y="1980644"/>
            <a:ext cx="573053" cy="1346343"/>
          </a:xfrm>
          <a:prstGeom prst="straightConnector1">
            <a:avLst/>
          </a:prstGeom>
          <a:ln>
            <a:solidFill>
              <a:srgbClr val="ED7D3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8530CF-FA1B-A021-3678-4AA36443A062}"/>
              </a:ext>
            </a:extLst>
          </p:cNvPr>
          <p:cNvCxnSpPr>
            <a:cxnSpLocks/>
          </p:cNvCxnSpPr>
          <p:nvPr/>
        </p:nvCxnSpPr>
        <p:spPr>
          <a:xfrm flipH="1" flipV="1">
            <a:off x="4853015" y="1980644"/>
            <a:ext cx="2936186" cy="1317188"/>
          </a:xfrm>
          <a:prstGeom prst="straightConnector1">
            <a:avLst/>
          </a:prstGeom>
          <a:ln>
            <a:solidFill>
              <a:srgbClr val="ED7D3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0F333A9-C851-3F94-F677-DD22319B8BA8}"/>
              </a:ext>
            </a:extLst>
          </p:cNvPr>
          <p:cNvSpPr/>
          <p:nvPr/>
        </p:nvSpPr>
        <p:spPr>
          <a:xfrm>
            <a:off x="3100968" y="4433439"/>
            <a:ext cx="1360968" cy="600742"/>
          </a:xfrm>
          <a:prstGeom prst="roundRect">
            <a:avLst/>
          </a:prstGeom>
          <a:noFill/>
          <a:ln w="28575">
            <a:solidFill>
              <a:srgbClr val="4472C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7A819AE-34AE-3B03-6B76-18411FC8244B}"/>
              </a:ext>
            </a:extLst>
          </p:cNvPr>
          <p:cNvSpPr/>
          <p:nvPr/>
        </p:nvSpPr>
        <p:spPr>
          <a:xfrm>
            <a:off x="7705303" y="4433439"/>
            <a:ext cx="1360968" cy="600742"/>
          </a:xfrm>
          <a:prstGeom prst="roundRect">
            <a:avLst/>
          </a:prstGeom>
          <a:noFill/>
          <a:ln w="28575">
            <a:solidFill>
              <a:srgbClr val="4472C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F29D25B-3AA2-261D-FBDB-4DD9FBFEF910}"/>
              </a:ext>
            </a:extLst>
          </p:cNvPr>
          <p:cNvCxnSpPr>
            <a:cxnSpLocks/>
          </p:cNvCxnSpPr>
          <p:nvPr/>
        </p:nvCxnSpPr>
        <p:spPr>
          <a:xfrm flipV="1">
            <a:off x="4505106" y="2105247"/>
            <a:ext cx="2533647" cy="2308450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D43E609-6B00-5143-881A-AEA6BC285F76}"/>
              </a:ext>
            </a:extLst>
          </p:cNvPr>
          <p:cNvCxnSpPr>
            <a:cxnSpLocks/>
          </p:cNvCxnSpPr>
          <p:nvPr/>
        </p:nvCxnSpPr>
        <p:spPr>
          <a:xfrm flipH="1" flipV="1">
            <a:off x="7140617" y="2105247"/>
            <a:ext cx="564686" cy="2282870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6C86BDB-0D23-2F72-CDB1-A375C3B4B607}"/>
              </a:ext>
            </a:extLst>
          </p:cNvPr>
          <p:cNvSpPr txBox="1"/>
          <p:nvPr/>
        </p:nvSpPr>
        <p:spPr>
          <a:xfrm>
            <a:off x="120316" y="6031210"/>
            <a:ext cx="9630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Packets from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same flows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are always put in the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same queue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! 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A9585D4-1D6E-94E6-2DC8-7F460C83D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2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0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00FE5-AA5F-DF61-0EAB-6EDD04128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10415"/>
            <a:ext cx="10772553" cy="1885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Can we make </a:t>
            </a:r>
            <a:r>
              <a:rPr lang="en-US" sz="3600" b="1" dirty="0"/>
              <a:t>smarter queuing decisions </a:t>
            </a:r>
            <a:r>
              <a:rPr lang="en-US" sz="3600" dirty="0"/>
              <a:t>at the packet-level by </a:t>
            </a:r>
            <a:r>
              <a:rPr lang="en-US" sz="3600" b="1" dirty="0"/>
              <a:t>accurately predicting the latency </a:t>
            </a:r>
            <a:r>
              <a:rPr lang="en-US" sz="3600" dirty="0"/>
              <a:t>of the next packet(s)?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0561D-E29B-6B9F-607F-7E895EC2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10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5D55E-58A7-6531-D14A-DE46C8D6B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F32C71-03FD-3CFB-7267-9184C5941E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9621"/>
          <a:stretch/>
        </p:blipFill>
        <p:spPr>
          <a:xfrm>
            <a:off x="2209800" y="327374"/>
            <a:ext cx="7772400" cy="16639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8011B5-C315-C20A-EEDD-108139F115D8}"/>
              </a:ext>
            </a:extLst>
          </p:cNvPr>
          <p:cNvSpPr txBox="1"/>
          <p:nvPr/>
        </p:nvSpPr>
        <p:spPr>
          <a:xfrm>
            <a:off x="4997077" y="2168579"/>
            <a:ext cx="2197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(a) Standard L4S 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C7907D-F6CA-5319-BD89-E691EE0D81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132" b="17210"/>
          <a:stretch/>
        </p:blipFill>
        <p:spPr>
          <a:xfrm>
            <a:off x="2242635" y="3046470"/>
            <a:ext cx="7772400" cy="20627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8EF8F6-DC5B-B8C1-8198-FA4DB1DC08BE}"/>
              </a:ext>
            </a:extLst>
          </p:cNvPr>
          <p:cNvSpPr txBox="1"/>
          <p:nvPr/>
        </p:nvSpPr>
        <p:spPr>
          <a:xfrm>
            <a:off x="4949885" y="5238905"/>
            <a:ext cx="2245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(b) Per Packet L4S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58FA83-4FFF-75F8-7845-ACA3F7FFBAB4}"/>
              </a:ext>
            </a:extLst>
          </p:cNvPr>
          <p:cNvSpPr txBox="1"/>
          <p:nvPr/>
        </p:nvSpPr>
        <p:spPr>
          <a:xfrm>
            <a:off x="2402026" y="4470914"/>
            <a:ext cx="208597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Latency-prediction </a:t>
            </a:r>
          </a:p>
          <a:p>
            <a:pPr algn="ctr"/>
            <a:r>
              <a:rPr lang="en-US" sz="16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model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3153AA-E42A-E419-C4BC-EE7FC2EA0031}"/>
              </a:ext>
            </a:extLst>
          </p:cNvPr>
          <p:cNvSpPr txBox="1"/>
          <p:nvPr/>
        </p:nvSpPr>
        <p:spPr>
          <a:xfrm>
            <a:off x="0" y="6079410"/>
            <a:ext cx="11036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If next packet latency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can be predicted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, we can assign queues at the packet-level!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F205866-748F-4CB8-71B3-567D41E5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7</a:t>
            </a:fld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9146FC0-4BCD-F654-E12A-60033F5C0A10}"/>
              </a:ext>
            </a:extLst>
          </p:cNvPr>
          <p:cNvSpPr/>
          <p:nvPr/>
        </p:nvSpPr>
        <p:spPr>
          <a:xfrm>
            <a:off x="1895061" y="2716696"/>
            <a:ext cx="3498574" cy="2484823"/>
          </a:xfrm>
          <a:prstGeom prst="roundRect">
            <a:avLst/>
          </a:prstGeom>
          <a:noFill/>
          <a:ln w="254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8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8" grpId="0" animBg="1"/>
      <p:bldP spid="13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F440416-7161-14D4-ABA2-B29A0791C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0416"/>
            <a:ext cx="10515600" cy="1406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How can we leverage the sequence of </a:t>
            </a:r>
            <a:r>
              <a:rPr lang="en-US" sz="3600" b="1" dirty="0"/>
              <a:t>recent packet history</a:t>
            </a:r>
            <a:r>
              <a:rPr lang="en-US" sz="3600" dirty="0"/>
              <a:t> to make packet latency prediction?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F5A3B82-1FDA-9D9D-F995-850AEC855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73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48CF3-ED53-B78C-778D-303B5728F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395E3-9F3A-55E9-65CD-227E74BE7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Packet-level latency prediction is challenging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15F60-C7FC-63A3-AC8E-E86CA5E1A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Packet </a:t>
            </a:r>
            <a:r>
              <a:rPr lang="en-US" b="1" dirty="0"/>
              <a:t>interactions</a:t>
            </a:r>
            <a:r>
              <a:rPr lang="en-US" dirty="0"/>
              <a:t> across flows and </a:t>
            </a:r>
            <a:r>
              <a:rPr lang="en-US" b="1" dirty="0"/>
              <a:t>joint queue buildup </a:t>
            </a:r>
            <a:r>
              <a:rPr lang="en-US" dirty="0"/>
              <a:t>patterns</a:t>
            </a:r>
            <a:r>
              <a:rPr lang="en-US" b="1" dirty="0"/>
              <a:t> </a:t>
            </a:r>
            <a:r>
              <a:rPr lang="en-US" dirty="0"/>
              <a:t>need to be learnt from past packet history.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Need to predict sharp </a:t>
            </a:r>
            <a:r>
              <a:rPr lang="en-US" b="1" dirty="0"/>
              <a:t>latency spikes </a:t>
            </a:r>
            <a:r>
              <a:rPr lang="en-US" dirty="0"/>
              <a:t>not values!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Simpler time-series (e.g., ARIMA) models fail to learn such interactions, we need more </a:t>
            </a:r>
            <a:r>
              <a:rPr lang="en-US" b="1" dirty="0"/>
              <a:t>expressive models!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2C6D9-866A-3F15-A5B2-BD9EFF2E2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01F2-5F73-8048-93F9-DE43C23CEC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9757</TotalTime>
  <Words>2160</Words>
  <Application>Microsoft Macintosh PowerPoint</Application>
  <PresentationFormat>Widescreen</PresentationFormat>
  <Paragraphs>291</Paragraphs>
  <Slides>28</Slides>
  <Notes>26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Aptos</vt:lpstr>
      <vt:lpstr>Aptos Display</vt:lpstr>
      <vt:lpstr>Arial</vt:lpstr>
      <vt:lpstr>Cambria Math</vt:lpstr>
      <vt:lpstr>DEJAVU SANS</vt:lpstr>
      <vt:lpstr>Ericsson Hilda</vt:lpstr>
      <vt:lpstr>Lucida Grande</vt:lpstr>
      <vt:lpstr>Office Theme</vt:lpstr>
      <vt:lpstr>SwiftQueue: Optimizing Low-Latency Applications with Swift Packet Queuing (NINeS’26)</vt:lpstr>
      <vt:lpstr>Low Latency Queuing Models</vt:lpstr>
      <vt:lpstr>L4S is being rolled out across Telecom vendors!</vt:lpstr>
      <vt:lpstr>L4S piggybacks on ECN (Explicit Congestion Notification)</vt:lpstr>
      <vt:lpstr>PowerPoint Presentation</vt:lpstr>
      <vt:lpstr>PowerPoint Presentation</vt:lpstr>
      <vt:lpstr>PowerPoint Presentation</vt:lpstr>
      <vt:lpstr>PowerPoint Presentation</vt:lpstr>
      <vt:lpstr>Packet-level latency prediction is challenging</vt:lpstr>
      <vt:lpstr>PowerPoint Presentation</vt:lpstr>
      <vt:lpstr>Gamechanger: Transformer model</vt:lpstr>
      <vt:lpstr>Packet latency values have learnable signals</vt:lpstr>
      <vt:lpstr>SwiftQueue: Queue selection with packet level latency prediction</vt:lpstr>
      <vt:lpstr>SwiftQueue: Training a Custom Transformer for latency prediction</vt:lpstr>
      <vt:lpstr>Change-focused loss function</vt:lpstr>
      <vt:lpstr>Online Model Fine-Tuning</vt:lpstr>
      <vt:lpstr>Expressive Input Features</vt:lpstr>
      <vt:lpstr>SwiftQueue: Per-Packet L4S Queue Selection</vt:lpstr>
      <vt:lpstr>Batching for faster inference</vt:lpstr>
      <vt:lpstr>Batching for faster inference</vt:lpstr>
      <vt:lpstr>Preventing queue oscillation</vt:lpstr>
      <vt:lpstr>Evaluation</vt:lpstr>
      <vt:lpstr>PowerPoint Presentation</vt:lpstr>
      <vt:lpstr>SwiftQueue latency prediction on video_wifi</vt:lpstr>
      <vt:lpstr>SwiftQueue tail-latency reduction on video_wifi</vt:lpstr>
      <vt:lpstr>Tuning prediction batch size for fast inference</vt:lpstr>
      <vt:lpstr>More results in the paper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Ray  Siddhant</dc:creator>
  <cp:lastModifiedBy>Ray  Siddhant</cp:lastModifiedBy>
  <cp:revision>156</cp:revision>
  <dcterms:created xsi:type="dcterms:W3CDTF">2024-12-15T18:59:56Z</dcterms:created>
  <dcterms:modified xsi:type="dcterms:W3CDTF">2026-02-10T14:49:17Z</dcterms:modified>
</cp:coreProperties>
</file>